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9" r:id="rId1"/>
    <p:sldMasterId id="2147483653" r:id="rId2"/>
    <p:sldMasterId id="2147483654" r:id="rId3"/>
  </p:sldMasterIdLst>
  <p:notesMasterIdLst>
    <p:notesMasterId r:id="rId32"/>
  </p:notesMasterIdLst>
  <p:sldIdLst>
    <p:sldId id="256" r:id="rId4"/>
    <p:sldId id="257" r:id="rId5"/>
    <p:sldId id="266" r:id="rId6"/>
    <p:sldId id="276" r:id="rId7"/>
    <p:sldId id="262" r:id="rId8"/>
    <p:sldId id="263" r:id="rId9"/>
    <p:sldId id="264" r:id="rId10"/>
    <p:sldId id="265" r:id="rId11"/>
    <p:sldId id="267" r:id="rId12"/>
    <p:sldId id="258" r:id="rId13"/>
    <p:sldId id="259" r:id="rId14"/>
    <p:sldId id="294" r:id="rId15"/>
    <p:sldId id="271" r:id="rId16"/>
    <p:sldId id="269" r:id="rId17"/>
    <p:sldId id="270" r:id="rId18"/>
    <p:sldId id="272" r:id="rId19"/>
    <p:sldId id="274" r:id="rId20"/>
    <p:sldId id="275" r:id="rId21"/>
    <p:sldId id="289" r:id="rId22"/>
    <p:sldId id="277" r:id="rId23"/>
    <p:sldId id="278" r:id="rId24"/>
    <p:sldId id="279" r:id="rId25"/>
    <p:sldId id="280" r:id="rId26"/>
    <p:sldId id="291" r:id="rId27"/>
    <p:sldId id="296" r:id="rId28"/>
    <p:sldId id="297" r:id="rId29"/>
    <p:sldId id="298" r:id="rId30"/>
    <p:sldId id="299" r:id="rId31"/>
  </p:sldIdLst>
  <p:sldSz cx="9144000" cy="6858000" type="screen4x3"/>
  <p:notesSz cx="6858000" cy="9144000"/>
  <p:embeddedFontLst>
    <p:embeddedFont>
      <p:font typeface="Comic Sans MS" panose="030F0702030302020204" pitchFamily="66" charset="0"/>
      <p:regular r:id="rId33"/>
      <p:bold r:id="rId34"/>
      <p:italic r:id="rId35"/>
      <p:boldItalic r:id="rId36"/>
    </p:embeddedFont>
    <p:embeddedFont>
      <p:font typeface="Calibri" panose="020F0502020204030204" pitchFamily="34" charset="0"/>
      <p:regular r:id="rId37"/>
      <p:bold r:id="rId38"/>
      <p:italic r:id="rId39"/>
      <p:boldItalic r:id="rId40"/>
    </p:embeddedFont>
  </p:embeddedFontLst>
  <p:defaultTextStyle>
    <a:defPPr>
      <a:defRPr lang="en-U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1803">
          <p15:clr>
            <a:srgbClr val="A4A3A4"/>
          </p15:clr>
        </p15:guide>
        <p15:guide id="2" pos="25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3300"/>
    <a:srgbClr val="000000"/>
    <a:srgbClr val="CCECFF"/>
    <a:srgbClr val="FF99FF"/>
    <a:srgbClr val="FFFF99"/>
    <a:srgbClr val="000066"/>
    <a:srgbClr val="0000CC"/>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53" autoAdjust="0"/>
    <p:restoredTop sz="94614" autoAdjust="0"/>
  </p:normalViewPr>
  <p:slideViewPr>
    <p:cSldViewPr snapToGrid="0">
      <p:cViewPr varScale="1">
        <p:scale>
          <a:sx n="67" d="100"/>
          <a:sy n="67" d="100"/>
        </p:scale>
        <p:origin x="336" y="60"/>
      </p:cViewPr>
      <p:guideLst>
        <p:guide orient="horz" pos="1803"/>
        <p:guide pos="250"/>
      </p:guideLst>
    </p:cSldViewPr>
  </p:slideViewPr>
  <p:notesTextViewPr>
    <p:cViewPr>
      <p:scale>
        <a:sx n="100" d="100"/>
        <a:sy n="100" d="100"/>
      </p:scale>
      <p:origin x="0" y="0"/>
    </p:cViewPr>
  </p:notesTextViewPr>
  <p:sorterViewPr>
    <p:cViewPr>
      <p:scale>
        <a:sx n="66" d="100"/>
        <a:sy n="66" d="100"/>
      </p:scale>
      <p:origin x="0" y="513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font" Target="fonts/font7.fntdata"/><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font" Target="fonts/font2.fntdata"/><Relationship Id="rId42"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font" Target="fonts/font1.fntdata"/><Relationship Id="rId38" Type="http://schemas.openxmlformats.org/officeDocument/2006/relationships/font" Target="fonts/font6.fntdata"/><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notesMaster" Target="notesMasters/notesMaster1.xml"/><Relationship Id="rId37" Type="http://schemas.openxmlformats.org/officeDocument/2006/relationships/font" Target="fonts/font5.fntdata"/><Relationship Id="rId40" Type="http://schemas.openxmlformats.org/officeDocument/2006/relationships/font" Target="fonts/font8.fntdata"/><Relationship Id="rId45" Type="http://schemas.microsoft.com/office/2015/10/relationships/revisionInfo" Target="revisionInfo.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font" Target="fonts/font4.fntdata"/><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font" Target="fonts/font3.fntdata"/><Relationship Id="rId43"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05BE456D-5103-4C5C-8C34-52FE4AD7CB28}" type="datetimeFigureOut">
              <a:rPr lang="en-US"/>
              <a:pPr>
                <a:defRPr/>
              </a:pPr>
              <a:t>5/8/2017</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GB"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79E70B34-471F-488E-854A-C88CDF04092C}" type="slidenum">
              <a:rPr lang="en-GB" altLang="en-US"/>
              <a:pPr/>
              <a:t>‹#›</a:t>
            </a:fld>
            <a:endParaRPr lang="en-GB"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40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en-US"/>
          </a:p>
        </p:txBody>
      </p:sp>
      <p:sp>
        <p:nvSpPr>
          <p:cNvPr id="440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532ACE6E-078C-4489-BDB5-EC2DD806DD09}" type="slidenum">
              <a:rPr lang="en-GB" altLang="en-US"/>
              <a:pPr eaLnBrk="1" hangingPunct="1"/>
              <a:t>1</a:t>
            </a:fld>
            <a:endParaRPr lang="en-GB"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en-US"/>
          </a:p>
        </p:txBody>
      </p:sp>
      <p:sp>
        <p:nvSpPr>
          <p:cNvPr id="532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8748D9F4-D057-4F3A-98C6-E9432BC78694}" type="slidenum">
              <a:rPr lang="en-GB" altLang="en-US"/>
              <a:pPr eaLnBrk="1" hangingPunct="1"/>
              <a:t>22</a:t>
            </a:fld>
            <a:endParaRPr lang="en-GB"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42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en-US"/>
          </a:p>
        </p:txBody>
      </p:sp>
      <p:sp>
        <p:nvSpPr>
          <p:cNvPr id="542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91250B9B-CDD1-47B7-A5D2-E351CDE709FF}" type="slidenum">
              <a:rPr lang="en-GB" altLang="en-US"/>
              <a:pPr eaLnBrk="1" hangingPunct="1"/>
              <a:t>24</a:t>
            </a:fld>
            <a:endParaRPr lang="en-GB"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en-US"/>
          </a:p>
        </p:txBody>
      </p:sp>
      <p:sp>
        <p:nvSpPr>
          <p:cNvPr id="563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E13703D8-8675-4981-9552-F5A78BA743BA}" type="slidenum">
              <a:rPr lang="en-GB" altLang="en-US"/>
              <a:pPr eaLnBrk="1" hangingPunct="1"/>
              <a:t>25</a:t>
            </a:fld>
            <a:endParaRPr lang="en-GB"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73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en-US"/>
          </a:p>
        </p:txBody>
      </p:sp>
      <p:sp>
        <p:nvSpPr>
          <p:cNvPr id="573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A6351971-ACB2-4BA2-87EE-A0C8C008E37A}" type="slidenum">
              <a:rPr lang="en-GB" altLang="en-US"/>
              <a:pPr eaLnBrk="1" hangingPunct="1"/>
              <a:t>26</a:t>
            </a:fld>
            <a:endParaRPr lang="en-GB"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en-US"/>
          </a:p>
        </p:txBody>
      </p:sp>
      <p:sp>
        <p:nvSpPr>
          <p:cNvPr id="450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66DE4673-A105-422E-8BE0-4C41312CB2B3}" type="slidenum">
              <a:rPr lang="en-GB" altLang="en-US"/>
              <a:pPr eaLnBrk="1" hangingPunct="1"/>
              <a:t>2</a:t>
            </a:fld>
            <a:endParaRPr lang="en-GB"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60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en-US"/>
          </a:p>
        </p:txBody>
      </p:sp>
      <p:sp>
        <p:nvSpPr>
          <p:cNvPr id="460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7CEC97F7-27F6-4055-A985-5F91123CE9BA}" type="slidenum">
              <a:rPr lang="en-GB" altLang="en-US"/>
              <a:pPr eaLnBrk="1" hangingPunct="1"/>
              <a:t>3</a:t>
            </a:fld>
            <a:endParaRPr lang="en-GB"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en-US"/>
          </a:p>
        </p:txBody>
      </p:sp>
      <p:sp>
        <p:nvSpPr>
          <p:cNvPr id="471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3D58CEA0-18E1-4B9A-A4DD-1B1661B40B70}" type="slidenum">
              <a:rPr lang="en-GB" altLang="en-US"/>
              <a:pPr eaLnBrk="1" hangingPunct="1"/>
              <a:t>4</a:t>
            </a:fld>
            <a:endParaRPr lang="en-GB"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en-US"/>
          </a:p>
        </p:txBody>
      </p:sp>
      <p:sp>
        <p:nvSpPr>
          <p:cNvPr id="481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27F61289-E78A-4C11-B07E-9BA735644325}" type="slidenum">
              <a:rPr lang="en-GB" altLang="en-US"/>
              <a:pPr eaLnBrk="1" hangingPunct="1"/>
              <a:t>5</a:t>
            </a:fld>
            <a:endParaRPr lang="en-GB"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en-US"/>
          </a:p>
        </p:txBody>
      </p:sp>
      <p:sp>
        <p:nvSpPr>
          <p:cNvPr id="491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408176DF-7A0F-43F1-B25A-6F583A212225}" type="slidenum">
              <a:rPr lang="en-GB" altLang="en-US"/>
              <a:pPr eaLnBrk="1" hangingPunct="1"/>
              <a:t>6</a:t>
            </a:fld>
            <a:endParaRPr lang="en-GB"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en-US"/>
          </a:p>
        </p:txBody>
      </p:sp>
      <p:sp>
        <p:nvSpPr>
          <p:cNvPr id="501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9ACFB128-A197-4FD8-BF1F-DEA94816CEB8}" type="slidenum">
              <a:rPr lang="en-GB" altLang="en-US"/>
              <a:pPr eaLnBrk="1" hangingPunct="1"/>
              <a:t>9</a:t>
            </a:fld>
            <a:endParaRPr lang="en-GB"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en-US"/>
          </a:p>
        </p:txBody>
      </p:sp>
      <p:sp>
        <p:nvSpPr>
          <p:cNvPr id="512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8F3A3D15-4707-417D-8BCA-C7EEB1296634}" type="slidenum">
              <a:rPr lang="en-GB" altLang="en-US"/>
              <a:pPr eaLnBrk="1" hangingPunct="1"/>
              <a:t>13</a:t>
            </a:fld>
            <a:endParaRPr lang="en-GB"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22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en-US"/>
          </a:p>
        </p:txBody>
      </p:sp>
      <p:sp>
        <p:nvSpPr>
          <p:cNvPr id="522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0872007D-48E2-4707-B079-FFE69A23D5FB}" type="slidenum">
              <a:rPr lang="en-GB" altLang="en-US"/>
              <a:pPr eaLnBrk="1" hangingPunct="1"/>
              <a:t>14</a:t>
            </a:fld>
            <a:endParaRPr lang="en-GB"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0306184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5437568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1435260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24206506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000066"/>
        </a:solidFill>
        <a:effectLst/>
      </p:bgPr>
    </p:bg>
    <p:spTree>
      <p:nvGrpSpPr>
        <p:cNvPr id="1" name=""/>
        <p:cNvGrpSpPr/>
        <p:nvPr/>
      </p:nvGrpSpPr>
      <p:grpSpPr>
        <a:xfrm>
          <a:off x="0" y="0"/>
          <a:ext cx="0" cy="0"/>
          <a:chOff x="0" y="0"/>
          <a:chExt cx="0" cy="0"/>
        </a:xfrm>
      </p:grpSpPr>
      <p:sp>
        <p:nvSpPr>
          <p:cNvPr id="13320" name="Rectangle 8"/>
          <p:cNvSpPr>
            <a:spLocks noChangeArrowheads="1"/>
          </p:cNvSpPr>
          <p:nvPr userDrawn="1"/>
        </p:nvSpPr>
        <p:spPr bwMode="auto">
          <a:xfrm>
            <a:off x="71438" y="71438"/>
            <a:ext cx="9015412" cy="6719887"/>
          </a:xfrm>
          <a:prstGeom prst="rect">
            <a:avLst/>
          </a:prstGeom>
          <a:solidFill>
            <a:srgbClr val="99CCFF"/>
          </a:solidFill>
          <a:ln w="50800">
            <a:solidFill>
              <a:srgbClr val="0000FF"/>
            </a:solidFill>
            <a:miter lim="800000"/>
            <a:headEnd/>
            <a:tailEnd/>
          </a:ln>
          <a:effectLst/>
        </p:spPr>
        <p:txBody>
          <a:bodyPr wrap="none" anchor="ctr"/>
          <a:lstStyle/>
          <a:p>
            <a:pPr>
              <a:defRPr/>
            </a:pPr>
            <a:endParaRPr lang="en-GB">
              <a:latin typeface="Arial" charset="0"/>
            </a:endParaRPr>
          </a:p>
        </p:txBody>
      </p:sp>
      <p:pic>
        <p:nvPicPr>
          <p:cNvPr id="1027" name="Picture 7" descr="3788168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4613275" y="139700"/>
            <a:ext cx="4400550" cy="6605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55" r:id="rId1"/>
  </p:sldLayoutIdLst>
  <p:txStyles>
    <p:titleStyle>
      <a:lvl1pPr algn="l" rtl="0" eaLnBrk="0" fontAlgn="base" hangingPunct="0">
        <a:lnSpc>
          <a:spcPct val="90000"/>
        </a:lnSpc>
        <a:spcBef>
          <a:spcPct val="0"/>
        </a:spcBef>
        <a:spcAft>
          <a:spcPct val="0"/>
        </a:spcAft>
        <a:defRPr sz="3600" b="1">
          <a:solidFill>
            <a:schemeClr val="tx2"/>
          </a:solidFill>
          <a:latin typeface="+mj-lt"/>
          <a:ea typeface="+mj-ea"/>
          <a:cs typeface="+mj-cs"/>
        </a:defRPr>
      </a:lvl1pPr>
      <a:lvl2pPr algn="l" rtl="0" eaLnBrk="0" fontAlgn="base" hangingPunct="0">
        <a:lnSpc>
          <a:spcPct val="90000"/>
        </a:lnSpc>
        <a:spcBef>
          <a:spcPct val="0"/>
        </a:spcBef>
        <a:spcAft>
          <a:spcPct val="0"/>
        </a:spcAft>
        <a:defRPr sz="3600" b="1">
          <a:solidFill>
            <a:schemeClr val="tx2"/>
          </a:solidFill>
          <a:latin typeface="Arial" charset="0"/>
        </a:defRPr>
      </a:lvl2pPr>
      <a:lvl3pPr algn="l" rtl="0" eaLnBrk="0" fontAlgn="base" hangingPunct="0">
        <a:lnSpc>
          <a:spcPct val="90000"/>
        </a:lnSpc>
        <a:spcBef>
          <a:spcPct val="0"/>
        </a:spcBef>
        <a:spcAft>
          <a:spcPct val="0"/>
        </a:spcAft>
        <a:defRPr sz="3600" b="1">
          <a:solidFill>
            <a:schemeClr val="tx2"/>
          </a:solidFill>
          <a:latin typeface="Arial" charset="0"/>
        </a:defRPr>
      </a:lvl3pPr>
      <a:lvl4pPr algn="l" rtl="0" eaLnBrk="0" fontAlgn="base" hangingPunct="0">
        <a:lnSpc>
          <a:spcPct val="90000"/>
        </a:lnSpc>
        <a:spcBef>
          <a:spcPct val="0"/>
        </a:spcBef>
        <a:spcAft>
          <a:spcPct val="0"/>
        </a:spcAft>
        <a:defRPr sz="3600" b="1">
          <a:solidFill>
            <a:schemeClr val="tx2"/>
          </a:solidFill>
          <a:latin typeface="Arial" charset="0"/>
        </a:defRPr>
      </a:lvl4pPr>
      <a:lvl5pPr algn="l" rtl="0" eaLnBrk="0" fontAlgn="base" hangingPunct="0">
        <a:lnSpc>
          <a:spcPct val="90000"/>
        </a:lnSpc>
        <a:spcBef>
          <a:spcPct val="0"/>
        </a:spcBef>
        <a:spcAft>
          <a:spcPct val="0"/>
        </a:spcAft>
        <a:defRPr sz="3600" b="1">
          <a:solidFill>
            <a:schemeClr val="tx2"/>
          </a:solidFill>
          <a:latin typeface="Arial" charset="0"/>
        </a:defRPr>
      </a:lvl5pPr>
      <a:lvl6pPr marL="457200" algn="l" rtl="0" fontAlgn="base">
        <a:lnSpc>
          <a:spcPct val="90000"/>
        </a:lnSpc>
        <a:spcBef>
          <a:spcPct val="0"/>
        </a:spcBef>
        <a:spcAft>
          <a:spcPct val="0"/>
        </a:spcAft>
        <a:defRPr sz="3600" b="1">
          <a:solidFill>
            <a:schemeClr val="tx2"/>
          </a:solidFill>
          <a:latin typeface="Arial" charset="0"/>
        </a:defRPr>
      </a:lvl6pPr>
      <a:lvl7pPr marL="914400" algn="l" rtl="0" fontAlgn="base">
        <a:lnSpc>
          <a:spcPct val="90000"/>
        </a:lnSpc>
        <a:spcBef>
          <a:spcPct val="0"/>
        </a:spcBef>
        <a:spcAft>
          <a:spcPct val="0"/>
        </a:spcAft>
        <a:defRPr sz="3600" b="1">
          <a:solidFill>
            <a:schemeClr val="tx2"/>
          </a:solidFill>
          <a:latin typeface="Arial" charset="0"/>
        </a:defRPr>
      </a:lvl7pPr>
      <a:lvl8pPr marL="1371600" algn="l" rtl="0" fontAlgn="base">
        <a:lnSpc>
          <a:spcPct val="90000"/>
        </a:lnSpc>
        <a:spcBef>
          <a:spcPct val="0"/>
        </a:spcBef>
        <a:spcAft>
          <a:spcPct val="0"/>
        </a:spcAft>
        <a:defRPr sz="3600" b="1">
          <a:solidFill>
            <a:schemeClr val="tx2"/>
          </a:solidFill>
          <a:latin typeface="Arial" charset="0"/>
        </a:defRPr>
      </a:lvl8pPr>
      <a:lvl9pPr marL="1828800" algn="l" rtl="0" fontAlgn="base">
        <a:lnSpc>
          <a:spcPct val="90000"/>
        </a:lnSpc>
        <a:spcBef>
          <a:spcPct val="0"/>
        </a:spcBef>
        <a:spcAft>
          <a:spcPct val="0"/>
        </a:spcAft>
        <a:defRPr sz="3600" b="1">
          <a:solidFill>
            <a:schemeClr val="tx2"/>
          </a:solidFill>
          <a:latin typeface="Arial" charset="0"/>
        </a:defRPr>
      </a:lvl9pPr>
    </p:titleStyle>
    <p:bodyStyle>
      <a:lvl1pPr marL="342900" indent="-342900" algn="l" rtl="0" eaLnBrk="0" fontAlgn="base" hangingPunct="0">
        <a:spcBef>
          <a:spcPct val="20000"/>
        </a:spcBef>
        <a:spcAft>
          <a:spcPct val="0"/>
        </a:spcAft>
        <a:buClr>
          <a:schemeClr val="tx1"/>
        </a:buClr>
        <a:buSzPct val="75000"/>
        <a:buFont typeface="Wingdings" panose="05000000000000000000" pitchFamily="2" charset="2"/>
        <a:buChar char="l"/>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SzPct val="75000"/>
        <a:buChar char="–"/>
        <a:defRPr sz="2400">
          <a:solidFill>
            <a:schemeClr val="tx1"/>
          </a:solidFill>
          <a:latin typeface="+mn-lt"/>
        </a:defRPr>
      </a:lvl2pPr>
      <a:lvl3pPr marL="1143000" indent="-228600" algn="l" rtl="0" eaLnBrk="0" fontAlgn="base" hangingPunct="0">
        <a:spcBef>
          <a:spcPct val="20000"/>
        </a:spcBef>
        <a:spcAft>
          <a:spcPct val="0"/>
        </a:spcAft>
        <a:buClr>
          <a:schemeClr val="tx1"/>
        </a:buClr>
        <a:buSzPct val="75000"/>
        <a:buFont typeface="Wingdings" panose="05000000000000000000" pitchFamily="2" charset="2"/>
        <a:buChar char="l"/>
        <a:defRPr sz="2000">
          <a:solidFill>
            <a:schemeClr val="tx1"/>
          </a:solidFill>
          <a:latin typeface="+mn-lt"/>
        </a:defRPr>
      </a:lvl3pPr>
      <a:lvl4pPr marL="1600200" indent="-228600" algn="l" rtl="0" eaLnBrk="0" fontAlgn="base" hangingPunct="0">
        <a:spcBef>
          <a:spcPct val="20000"/>
        </a:spcBef>
        <a:spcAft>
          <a:spcPct val="0"/>
        </a:spcAft>
        <a:buClr>
          <a:schemeClr val="tx1"/>
        </a:buClr>
        <a:buSzPct val="80000"/>
        <a:buChar char="–"/>
        <a:defRPr sz="2000">
          <a:solidFill>
            <a:schemeClr val="tx1"/>
          </a:solidFill>
          <a:latin typeface="+mn-lt"/>
        </a:defRPr>
      </a:lvl4pPr>
      <a:lvl5pPr marL="2057400" indent="-228600" algn="l" rtl="0" eaLnBrk="0" fontAlgn="base" hangingPunct="0">
        <a:spcBef>
          <a:spcPct val="20000"/>
        </a:spcBef>
        <a:spcAft>
          <a:spcPct val="0"/>
        </a:spcAft>
        <a:buClr>
          <a:schemeClr val="tx1"/>
        </a:buClr>
        <a:buSzPct val="65000"/>
        <a:buFont typeface="Wingdings" panose="05000000000000000000" pitchFamily="2" charset="2"/>
        <a:buChar char="l"/>
        <a:defRPr sz="2000">
          <a:solidFill>
            <a:schemeClr val="tx1"/>
          </a:solidFill>
          <a:latin typeface="+mn-lt"/>
        </a:defRPr>
      </a:lvl5pPr>
      <a:lvl6pPr marL="25146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6pPr>
      <a:lvl7pPr marL="29718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7pPr>
      <a:lvl8pPr marL="34290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8pPr>
      <a:lvl9pPr marL="38862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000066"/>
        </a:solidFill>
        <a:effectLst/>
      </p:bgPr>
    </p:bg>
    <p:spTree>
      <p:nvGrpSpPr>
        <p:cNvPr id="1" name=""/>
        <p:cNvGrpSpPr/>
        <p:nvPr/>
      </p:nvGrpSpPr>
      <p:grpSpPr>
        <a:xfrm>
          <a:off x="0" y="0"/>
          <a:ext cx="0" cy="0"/>
          <a:chOff x="0" y="0"/>
          <a:chExt cx="0" cy="0"/>
        </a:xfrm>
      </p:grpSpPr>
      <p:sp>
        <p:nvSpPr>
          <p:cNvPr id="73730" name="Rectangle 2"/>
          <p:cNvSpPr>
            <a:spLocks noChangeArrowheads="1"/>
          </p:cNvSpPr>
          <p:nvPr/>
        </p:nvSpPr>
        <p:spPr bwMode="auto">
          <a:xfrm>
            <a:off x="71438" y="71438"/>
            <a:ext cx="9015412" cy="6719887"/>
          </a:xfrm>
          <a:prstGeom prst="rect">
            <a:avLst/>
          </a:prstGeom>
          <a:solidFill>
            <a:srgbClr val="99CCFF"/>
          </a:solidFill>
          <a:ln w="50800">
            <a:solidFill>
              <a:srgbClr val="0000FF"/>
            </a:solidFill>
            <a:miter lim="800000"/>
            <a:headEnd/>
            <a:tailEnd/>
          </a:ln>
          <a:effectLst/>
        </p:spPr>
        <p:txBody>
          <a:bodyPr wrap="none" anchor="ctr"/>
          <a:lstStyle/>
          <a:p>
            <a:pPr>
              <a:defRPr/>
            </a:pPr>
            <a:endParaRPr lang="en-GB">
              <a:latin typeface="Arial" charset="0"/>
            </a:endParaRPr>
          </a:p>
        </p:txBody>
      </p:sp>
      <p:sp>
        <p:nvSpPr>
          <p:cNvPr id="73731" name="AutoShape 3">
            <a:hlinkClick r:id="" action="ppaction://hlinkshowjump?jump=previousslide" highlightClick="1"/>
          </p:cNvPr>
          <p:cNvSpPr>
            <a:spLocks noChangeArrowheads="1"/>
          </p:cNvSpPr>
          <p:nvPr/>
        </p:nvSpPr>
        <p:spPr bwMode="auto">
          <a:xfrm>
            <a:off x="7396163" y="6457950"/>
            <a:ext cx="533400" cy="304800"/>
          </a:xfrm>
          <a:prstGeom prst="actionButtonBackPrevious">
            <a:avLst/>
          </a:prstGeom>
          <a:noFill/>
          <a:ln w="9525">
            <a:solidFill>
              <a:srgbClr val="777777"/>
            </a:solidFill>
            <a:miter lim="800000"/>
            <a:headEnd/>
            <a:tailEnd/>
          </a:ln>
          <a:effectLst/>
        </p:spPr>
        <p:txBody>
          <a:bodyPr wrap="none" anchor="ctr"/>
          <a:lstStyle/>
          <a:p>
            <a:pPr>
              <a:defRPr/>
            </a:pPr>
            <a:endParaRPr lang="en-GB">
              <a:latin typeface="Arial" charset="0"/>
            </a:endParaRPr>
          </a:p>
        </p:txBody>
      </p:sp>
      <p:sp>
        <p:nvSpPr>
          <p:cNvPr id="73732" name="AutoShape 4">
            <a:hlinkClick r:id="" action="ppaction://hlinkshowjump?jump=endshow" highlightClick="1"/>
          </p:cNvPr>
          <p:cNvSpPr>
            <a:spLocks noChangeArrowheads="1"/>
          </p:cNvSpPr>
          <p:nvPr/>
        </p:nvSpPr>
        <p:spPr bwMode="auto">
          <a:xfrm>
            <a:off x="8450263" y="6457950"/>
            <a:ext cx="609600" cy="304800"/>
          </a:xfrm>
          <a:prstGeom prst="actionButtonReturn">
            <a:avLst/>
          </a:prstGeom>
          <a:noFill/>
          <a:ln w="9525">
            <a:solidFill>
              <a:srgbClr val="777777"/>
            </a:solidFill>
            <a:miter lim="800000"/>
            <a:headEnd/>
            <a:tailEnd/>
          </a:ln>
          <a:effectLst/>
        </p:spPr>
        <p:txBody>
          <a:bodyPr wrap="none" anchor="ctr"/>
          <a:lstStyle/>
          <a:p>
            <a:pPr>
              <a:defRPr/>
            </a:pPr>
            <a:endParaRPr lang="en-GB">
              <a:latin typeface="Arial" charset="0"/>
            </a:endParaRPr>
          </a:p>
        </p:txBody>
      </p:sp>
      <p:sp>
        <p:nvSpPr>
          <p:cNvPr id="73733" name="AutoShape 5">
            <a:hlinkClick r:id="" action="ppaction://hlinkshowjump?jump=nextslide" highlightClick="1"/>
          </p:cNvPr>
          <p:cNvSpPr>
            <a:spLocks noChangeArrowheads="1"/>
          </p:cNvSpPr>
          <p:nvPr/>
        </p:nvSpPr>
        <p:spPr bwMode="auto">
          <a:xfrm>
            <a:off x="7918450" y="6457950"/>
            <a:ext cx="533400" cy="304800"/>
          </a:xfrm>
          <a:prstGeom prst="actionButtonForwardNext">
            <a:avLst/>
          </a:prstGeom>
          <a:noFill/>
          <a:ln w="9525">
            <a:solidFill>
              <a:srgbClr val="777777"/>
            </a:solidFill>
            <a:miter lim="800000"/>
            <a:headEnd/>
            <a:tailEnd/>
          </a:ln>
          <a:effectLst/>
        </p:spPr>
        <p:txBody>
          <a:bodyPr wrap="none" anchor="ctr"/>
          <a:lstStyle/>
          <a:p>
            <a:pPr>
              <a:defRPr/>
            </a:pPr>
            <a:endParaRPr lang="en-GB">
              <a:latin typeface="Arial" charset="0"/>
            </a:endParaRPr>
          </a:p>
        </p:txBody>
      </p:sp>
    </p:spTree>
  </p:cSld>
  <p:clrMap bg1="lt1" tx1="dk1" bg2="lt2" tx2="dk2" accent1="accent1" accent2="accent2" accent3="accent3" accent4="accent4" accent5="accent5" accent6="accent6" hlink="hlink" folHlink="folHlink"/>
  <p:sldLayoutIdLst>
    <p:sldLayoutId id="2147483656" r:id="rId1"/>
    <p:sldLayoutId id="2147483657" r:id="rId2"/>
  </p:sldLayoutIdLst>
  <p:txStyles>
    <p:titleStyle>
      <a:lvl1pPr algn="l" rtl="0" eaLnBrk="0" fontAlgn="base" hangingPunct="0">
        <a:lnSpc>
          <a:spcPct val="90000"/>
        </a:lnSpc>
        <a:spcBef>
          <a:spcPct val="0"/>
        </a:spcBef>
        <a:spcAft>
          <a:spcPct val="0"/>
        </a:spcAft>
        <a:defRPr sz="3600" b="1">
          <a:solidFill>
            <a:schemeClr val="tx2"/>
          </a:solidFill>
          <a:latin typeface="+mj-lt"/>
          <a:ea typeface="+mj-ea"/>
          <a:cs typeface="+mj-cs"/>
        </a:defRPr>
      </a:lvl1pPr>
      <a:lvl2pPr algn="l" rtl="0" eaLnBrk="0" fontAlgn="base" hangingPunct="0">
        <a:lnSpc>
          <a:spcPct val="90000"/>
        </a:lnSpc>
        <a:spcBef>
          <a:spcPct val="0"/>
        </a:spcBef>
        <a:spcAft>
          <a:spcPct val="0"/>
        </a:spcAft>
        <a:defRPr sz="3600" b="1">
          <a:solidFill>
            <a:schemeClr val="tx2"/>
          </a:solidFill>
          <a:latin typeface="Arial" charset="0"/>
        </a:defRPr>
      </a:lvl2pPr>
      <a:lvl3pPr algn="l" rtl="0" eaLnBrk="0" fontAlgn="base" hangingPunct="0">
        <a:lnSpc>
          <a:spcPct val="90000"/>
        </a:lnSpc>
        <a:spcBef>
          <a:spcPct val="0"/>
        </a:spcBef>
        <a:spcAft>
          <a:spcPct val="0"/>
        </a:spcAft>
        <a:defRPr sz="3600" b="1">
          <a:solidFill>
            <a:schemeClr val="tx2"/>
          </a:solidFill>
          <a:latin typeface="Arial" charset="0"/>
        </a:defRPr>
      </a:lvl3pPr>
      <a:lvl4pPr algn="l" rtl="0" eaLnBrk="0" fontAlgn="base" hangingPunct="0">
        <a:lnSpc>
          <a:spcPct val="90000"/>
        </a:lnSpc>
        <a:spcBef>
          <a:spcPct val="0"/>
        </a:spcBef>
        <a:spcAft>
          <a:spcPct val="0"/>
        </a:spcAft>
        <a:defRPr sz="3600" b="1">
          <a:solidFill>
            <a:schemeClr val="tx2"/>
          </a:solidFill>
          <a:latin typeface="Arial" charset="0"/>
        </a:defRPr>
      </a:lvl4pPr>
      <a:lvl5pPr algn="l" rtl="0" eaLnBrk="0" fontAlgn="base" hangingPunct="0">
        <a:lnSpc>
          <a:spcPct val="90000"/>
        </a:lnSpc>
        <a:spcBef>
          <a:spcPct val="0"/>
        </a:spcBef>
        <a:spcAft>
          <a:spcPct val="0"/>
        </a:spcAft>
        <a:defRPr sz="3600" b="1">
          <a:solidFill>
            <a:schemeClr val="tx2"/>
          </a:solidFill>
          <a:latin typeface="Arial" charset="0"/>
        </a:defRPr>
      </a:lvl5pPr>
      <a:lvl6pPr marL="457200" algn="l" rtl="0" fontAlgn="base">
        <a:lnSpc>
          <a:spcPct val="90000"/>
        </a:lnSpc>
        <a:spcBef>
          <a:spcPct val="0"/>
        </a:spcBef>
        <a:spcAft>
          <a:spcPct val="0"/>
        </a:spcAft>
        <a:defRPr sz="3600" b="1">
          <a:solidFill>
            <a:schemeClr val="tx2"/>
          </a:solidFill>
          <a:latin typeface="Arial" charset="0"/>
        </a:defRPr>
      </a:lvl6pPr>
      <a:lvl7pPr marL="914400" algn="l" rtl="0" fontAlgn="base">
        <a:lnSpc>
          <a:spcPct val="90000"/>
        </a:lnSpc>
        <a:spcBef>
          <a:spcPct val="0"/>
        </a:spcBef>
        <a:spcAft>
          <a:spcPct val="0"/>
        </a:spcAft>
        <a:defRPr sz="3600" b="1">
          <a:solidFill>
            <a:schemeClr val="tx2"/>
          </a:solidFill>
          <a:latin typeface="Arial" charset="0"/>
        </a:defRPr>
      </a:lvl7pPr>
      <a:lvl8pPr marL="1371600" algn="l" rtl="0" fontAlgn="base">
        <a:lnSpc>
          <a:spcPct val="90000"/>
        </a:lnSpc>
        <a:spcBef>
          <a:spcPct val="0"/>
        </a:spcBef>
        <a:spcAft>
          <a:spcPct val="0"/>
        </a:spcAft>
        <a:defRPr sz="3600" b="1">
          <a:solidFill>
            <a:schemeClr val="tx2"/>
          </a:solidFill>
          <a:latin typeface="Arial" charset="0"/>
        </a:defRPr>
      </a:lvl8pPr>
      <a:lvl9pPr marL="1828800" algn="l" rtl="0" fontAlgn="base">
        <a:lnSpc>
          <a:spcPct val="90000"/>
        </a:lnSpc>
        <a:spcBef>
          <a:spcPct val="0"/>
        </a:spcBef>
        <a:spcAft>
          <a:spcPct val="0"/>
        </a:spcAft>
        <a:defRPr sz="3600" b="1">
          <a:solidFill>
            <a:schemeClr val="tx2"/>
          </a:solidFill>
          <a:latin typeface="Arial" charset="0"/>
        </a:defRPr>
      </a:lvl9pPr>
    </p:titleStyle>
    <p:bodyStyle>
      <a:lvl1pPr marL="342900" indent="-342900" algn="l" rtl="0" eaLnBrk="0" fontAlgn="base" hangingPunct="0">
        <a:spcBef>
          <a:spcPct val="20000"/>
        </a:spcBef>
        <a:spcAft>
          <a:spcPct val="0"/>
        </a:spcAft>
        <a:buClr>
          <a:schemeClr val="tx1"/>
        </a:buClr>
        <a:buSzPct val="75000"/>
        <a:buFont typeface="Wingdings" panose="05000000000000000000" pitchFamily="2" charset="2"/>
        <a:buChar char="l"/>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SzPct val="75000"/>
        <a:buChar char="–"/>
        <a:defRPr sz="2400">
          <a:solidFill>
            <a:schemeClr val="tx1"/>
          </a:solidFill>
          <a:latin typeface="+mn-lt"/>
        </a:defRPr>
      </a:lvl2pPr>
      <a:lvl3pPr marL="1143000" indent="-228600" algn="l" rtl="0" eaLnBrk="0" fontAlgn="base" hangingPunct="0">
        <a:spcBef>
          <a:spcPct val="20000"/>
        </a:spcBef>
        <a:spcAft>
          <a:spcPct val="0"/>
        </a:spcAft>
        <a:buClr>
          <a:schemeClr val="tx1"/>
        </a:buClr>
        <a:buSzPct val="75000"/>
        <a:buFont typeface="Wingdings" panose="05000000000000000000" pitchFamily="2" charset="2"/>
        <a:buChar char="l"/>
        <a:defRPr sz="2000">
          <a:solidFill>
            <a:schemeClr val="tx1"/>
          </a:solidFill>
          <a:latin typeface="+mn-lt"/>
        </a:defRPr>
      </a:lvl3pPr>
      <a:lvl4pPr marL="1600200" indent="-228600" algn="l" rtl="0" eaLnBrk="0" fontAlgn="base" hangingPunct="0">
        <a:spcBef>
          <a:spcPct val="20000"/>
        </a:spcBef>
        <a:spcAft>
          <a:spcPct val="0"/>
        </a:spcAft>
        <a:buClr>
          <a:schemeClr val="tx1"/>
        </a:buClr>
        <a:buSzPct val="80000"/>
        <a:buChar char="–"/>
        <a:defRPr sz="2000">
          <a:solidFill>
            <a:schemeClr val="tx1"/>
          </a:solidFill>
          <a:latin typeface="+mn-lt"/>
        </a:defRPr>
      </a:lvl4pPr>
      <a:lvl5pPr marL="2057400" indent="-228600" algn="l" rtl="0" eaLnBrk="0" fontAlgn="base" hangingPunct="0">
        <a:spcBef>
          <a:spcPct val="20000"/>
        </a:spcBef>
        <a:spcAft>
          <a:spcPct val="0"/>
        </a:spcAft>
        <a:buClr>
          <a:schemeClr val="tx1"/>
        </a:buClr>
        <a:buSzPct val="65000"/>
        <a:buFont typeface="Wingdings" panose="05000000000000000000" pitchFamily="2" charset="2"/>
        <a:buChar char="l"/>
        <a:defRPr sz="2000">
          <a:solidFill>
            <a:schemeClr val="tx1"/>
          </a:solidFill>
          <a:latin typeface="+mn-lt"/>
        </a:defRPr>
      </a:lvl5pPr>
      <a:lvl6pPr marL="25146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6pPr>
      <a:lvl7pPr marL="29718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7pPr>
      <a:lvl8pPr marL="34290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8pPr>
      <a:lvl9pPr marL="38862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58" r:id="rId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7" name="Text Box 9"/>
          <p:cNvSpPr txBox="1">
            <a:spLocks noChangeArrowheads="1"/>
          </p:cNvSpPr>
          <p:nvPr/>
        </p:nvSpPr>
        <p:spPr bwMode="auto">
          <a:xfrm>
            <a:off x="379413" y="363538"/>
            <a:ext cx="3894137" cy="1323439"/>
          </a:xfrm>
          <a:prstGeom prst="rect">
            <a:avLst/>
          </a:prstGeom>
          <a:noFill/>
          <a:ln w="9525">
            <a:noFill/>
            <a:miter lim="800000"/>
            <a:headEnd/>
            <a:tailEnd/>
          </a:ln>
          <a:effectLst>
            <a:outerShdw dist="45791" dir="3378596" algn="ctr" rotWithShape="0">
              <a:srgbClr val="CCECFF"/>
            </a:outerShdw>
          </a:effectLst>
        </p:spPr>
        <p:txBody>
          <a:bodyPr>
            <a:spAutoFit/>
          </a:bodyPr>
          <a:lstStyle/>
          <a:p>
            <a:pPr algn="ctr" eaLnBrk="0" hangingPunct="0">
              <a:defRPr/>
            </a:pPr>
            <a:r>
              <a:rPr lang="en-GB" sz="4000" b="1" dirty="0">
                <a:solidFill>
                  <a:srgbClr val="000066"/>
                </a:solidFill>
                <a:latin typeface="Comic Sans MS" pitchFamily="66" charset="0"/>
              </a:rPr>
              <a:t>Teach A Level Maths</a:t>
            </a:r>
          </a:p>
        </p:txBody>
      </p:sp>
      <p:sp>
        <p:nvSpPr>
          <p:cNvPr id="2058" name="Text Box 10"/>
          <p:cNvSpPr txBox="1">
            <a:spLocks noChangeArrowheads="1"/>
          </p:cNvSpPr>
          <p:nvPr/>
        </p:nvSpPr>
        <p:spPr bwMode="auto">
          <a:xfrm>
            <a:off x="398463" y="3971925"/>
            <a:ext cx="3829050" cy="641350"/>
          </a:xfrm>
          <a:prstGeom prst="rect">
            <a:avLst/>
          </a:prstGeom>
          <a:noFill/>
          <a:ln w="9525">
            <a:noFill/>
            <a:miter lim="800000"/>
            <a:headEnd/>
            <a:tailEnd/>
          </a:ln>
          <a:effectLst>
            <a:outerShdw dist="45791" dir="3378596" algn="ctr" rotWithShape="0">
              <a:srgbClr val="CCECFF"/>
            </a:outerShdw>
          </a:effectLst>
        </p:spPr>
        <p:txBody>
          <a:bodyPr>
            <a:spAutoFit/>
          </a:bodyPr>
          <a:lstStyle/>
          <a:p>
            <a:pPr eaLnBrk="0" hangingPunct="0">
              <a:defRPr/>
            </a:pPr>
            <a:r>
              <a:rPr lang="en-GB" sz="3600" b="1" dirty="0">
                <a:solidFill>
                  <a:srgbClr val="000066"/>
                </a:solidFill>
                <a:latin typeface="Comic Sans MS" pitchFamily="66" charset="0"/>
              </a:rPr>
              <a:t>Force Diagrams</a:t>
            </a:r>
          </a:p>
        </p:txBody>
      </p:sp>
      <p:sp>
        <p:nvSpPr>
          <p:cNvPr id="2060" name="Text Box 12"/>
          <p:cNvSpPr txBox="1">
            <a:spLocks noChangeArrowheads="1"/>
          </p:cNvSpPr>
          <p:nvPr/>
        </p:nvSpPr>
        <p:spPr bwMode="auto">
          <a:xfrm>
            <a:off x="252413" y="4516438"/>
            <a:ext cx="4114800" cy="641350"/>
          </a:xfrm>
          <a:prstGeom prst="rect">
            <a:avLst/>
          </a:prstGeom>
          <a:noFill/>
          <a:ln w="9525">
            <a:noFill/>
            <a:miter lim="800000"/>
            <a:headEnd/>
            <a:tailEnd/>
          </a:ln>
          <a:effectLst>
            <a:outerShdw dist="45791" dir="3378596" algn="ctr" rotWithShape="0">
              <a:srgbClr val="CCECFF"/>
            </a:outerShdw>
          </a:effectLst>
        </p:spPr>
        <p:txBody>
          <a:bodyPr>
            <a:spAutoFit/>
          </a:bodyPr>
          <a:lstStyle/>
          <a:p>
            <a:pPr algn="ctr" eaLnBrk="0" hangingPunct="0">
              <a:defRPr/>
            </a:pPr>
            <a:r>
              <a:rPr lang="en-GB" sz="3600" b="1" dirty="0">
                <a:solidFill>
                  <a:srgbClr val="000066"/>
                </a:solidFill>
                <a:latin typeface="Comic Sans MS" pitchFamily="66" charset="0"/>
              </a:rPr>
              <a:t>and</a:t>
            </a:r>
          </a:p>
        </p:txBody>
      </p:sp>
      <p:sp>
        <p:nvSpPr>
          <p:cNvPr id="2061" name="Text Box 13"/>
          <p:cNvSpPr txBox="1">
            <a:spLocks noChangeArrowheads="1"/>
          </p:cNvSpPr>
          <p:nvPr/>
        </p:nvSpPr>
        <p:spPr bwMode="auto">
          <a:xfrm>
            <a:off x="252413" y="5027613"/>
            <a:ext cx="4114800" cy="641350"/>
          </a:xfrm>
          <a:prstGeom prst="rect">
            <a:avLst/>
          </a:prstGeom>
          <a:noFill/>
          <a:ln w="9525">
            <a:noFill/>
            <a:miter lim="800000"/>
            <a:headEnd/>
            <a:tailEnd/>
          </a:ln>
          <a:effectLst>
            <a:outerShdw dist="45791" dir="3378596" algn="ctr" rotWithShape="0">
              <a:srgbClr val="CCECFF"/>
            </a:outerShdw>
          </a:effectLst>
        </p:spPr>
        <p:txBody>
          <a:bodyPr>
            <a:spAutoFit/>
          </a:bodyPr>
          <a:lstStyle/>
          <a:p>
            <a:pPr algn="ctr" eaLnBrk="0" hangingPunct="0">
              <a:defRPr/>
            </a:pPr>
            <a:r>
              <a:rPr lang="en-GB" sz="3600" b="1" dirty="0">
                <a:solidFill>
                  <a:srgbClr val="000066"/>
                </a:solidFill>
                <a:latin typeface="Comic Sans MS" pitchFamily="66" charset="0"/>
              </a:rPr>
              <a:t>Newton’s 1</a:t>
            </a:r>
            <a:r>
              <a:rPr lang="en-GB" sz="3600" b="1" baseline="30000" dirty="0">
                <a:solidFill>
                  <a:srgbClr val="000066"/>
                </a:solidFill>
                <a:latin typeface="Comic Sans MS" pitchFamily="66" charset="0"/>
              </a:rPr>
              <a:t>st</a:t>
            </a:r>
            <a:r>
              <a:rPr lang="en-GB" sz="3600" b="1" dirty="0">
                <a:solidFill>
                  <a:srgbClr val="000066"/>
                </a:solidFill>
                <a:latin typeface="Comic Sans MS" pitchFamily="66" charset="0"/>
              </a:rPr>
              <a:t> Law</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058"/>
                                        </p:tgtEl>
                                        <p:attrNameLst>
                                          <p:attrName>style.visibility</p:attrName>
                                        </p:attrNameLst>
                                      </p:cBhvr>
                                      <p:to>
                                        <p:strVal val="visible"/>
                                      </p:to>
                                    </p:set>
                                    <p:animEffect transition="in" filter="wipe(left)">
                                      <p:cBhvr>
                                        <p:cTn id="7" dur="1000"/>
                                        <p:tgtEl>
                                          <p:spTgt spid="2058"/>
                                        </p:tgtEl>
                                      </p:cBhvr>
                                    </p:animEffect>
                                  </p:childTnLst>
                                </p:cTn>
                              </p:par>
                            </p:childTnLst>
                          </p:cTn>
                        </p:par>
                        <p:par>
                          <p:cTn id="8" fill="hold" nodeType="afterGroup">
                            <p:stCondLst>
                              <p:cond delay="1000"/>
                            </p:stCondLst>
                            <p:childTnLst>
                              <p:par>
                                <p:cTn id="9" presetID="22" presetClass="entr" presetSubtype="8" fill="hold" grpId="0" nodeType="afterEffect">
                                  <p:stCondLst>
                                    <p:cond delay="0"/>
                                  </p:stCondLst>
                                  <p:childTnLst>
                                    <p:set>
                                      <p:cBhvr>
                                        <p:cTn id="10" dur="1" fill="hold">
                                          <p:stCondLst>
                                            <p:cond delay="0"/>
                                          </p:stCondLst>
                                        </p:cTn>
                                        <p:tgtEl>
                                          <p:spTgt spid="2060"/>
                                        </p:tgtEl>
                                        <p:attrNameLst>
                                          <p:attrName>style.visibility</p:attrName>
                                        </p:attrNameLst>
                                      </p:cBhvr>
                                      <p:to>
                                        <p:strVal val="visible"/>
                                      </p:to>
                                    </p:set>
                                    <p:animEffect transition="in" filter="wipe(left)">
                                      <p:cBhvr>
                                        <p:cTn id="11" dur="1000"/>
                                        <p:tgtEl>
                                          <p:spTgt spid="2060"/>
                                        </p:tgtEl>
                                      </p:cBhvr>
                                    </p:animEffect>
                                  </p:childTnLst>
                                </p:cTn>
                              </p:par>
                            </p:childTnLst>
                          </p:cTn>
                        </p:par>
                        <p:par>
                          <p:cTn id="12" fill="hold" nodeType="afterGroup">
                            <p:stCondLst>
                              <p:cond delay="2000"/>
                            </p:stCondLst>
                            <p:childTnLst>
                              <p:par>
                                <p:cTn id="13" presetID="22" presetClass="entr" presetSubtype="8" fill="hold" grpId="0" nodeType="afterEffect">
                                  <p:stCondLst>
                                    <p:cond delay="0"/>
                                  </p:stCondLst>
                                  <p:childTnLst>
                                    <p:set>
                                      <p:cBhvr>
                                        <p:cTn id="14" dur="1" fill="hold">
                                          <p:stCondLst>
                                            <p:cond delay="0"/>
                                          </p:stCondLst>
                                        </p:cTn>
                                        <p:tgtEl>
                                          <p:spTgt spid="2061"/>
                                        </p:tgtEl>
                                        <p:attrNameLst>
                                          <p:attrName>style.visibility</p:attrName>
                                        </p:attrNameLst>
                                      </p:cBhvr>
                                      <p:to>
                                        <p:strVal val="visible"/>
                                      </p:to>
                                    </p:set>
                                    <p:animEffect transition="in" filter="wipe(left)">
                                      <p:cBhvr>
                                        <p:cTn id="15" dur="1000"/>
                                        <p:tgtEl>
                                          <p:spTgt spid="20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8" grpId="0"/>
      <p:bldP spid="2060" grpId="0"/>
      <p:bldP spid="206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98" name="Rectangle 42"/>
          <p:cNvSpPr>
            <a:spLocks noChangeArrowheads="1"/>
          </p:cNvSpPr>
          <p:nvPr/>
        </p:nvSpPr>
        <p:spPr bwMode="auto">
          <a:xfrm>
            <a:off x="5111750" y="2319338"/>
            <a:ext cx="3336925" cy="1727200"/>
          </a:xfrm>
          <a:prstGeom prst="rect">
            <a:avLst/>
          </a:prstGeom>
          <a:solidFill>
            <a:schemeClr val="bg1"/>
          </a:solidFill>
          <a:ln w="25400">
            <a:solidFill>
              <a:schemeClr val="hlink"/>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GB" altLang="en-US"/>
          </a:p>
        </p:txBody>
      </p:sp>
      <p:sp>
        <p:nvSpPr>
          <p:cNvPr id="12291" name="Rectangle 20"/>
          <p:cNvSpPr>
            <a:spLocks noChangeArrowheads="1"/>
          </p:cNvSpPr>
          <p:nvPr/>
        </p:nvSpPr>
        <p:spPr bwMode="auto">
          <a:xfrm>
            <a:off x="142875" y="188913"/>
            <a:ext cx="842486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eaLnBrk="1" hangingPunct="1">
              <a:buFont typeface="Wingdings" panose="05000000000000000000" pitchFamily="2" charset="2"/>
              <a:buNone/>
            </a:pPr>
            <a:r>
              <a:rPr lang="en-GB" altLang="en-US" sz="2400" b="1">
                <a:solidFill>
                  <a:srgbClr val="000000"/>
                </a:solidFill>
                <a:latin typeface="Comic Sans MS" panose="030F0702030302020204" pitchFamily="66" charset="0"/>
              </a:rPr>
              <a:t>However, having no resultant force doesn’t mean there are no forces.</a:t>
            </a:r>
            <a:endParaRPr lang="en-US" altLang="en-US" sz="2400" b="1">
              <a:solidFill>
                <a:srgbClr val="000000"/>
              </a:solidFill>
              <a:latin typeface="Comic Sans MS" panose="030F0702030302020204" pitchFamily="66" charset="0"/>
            </a:endParaRPr>
          </a:p>
        </p:txBody>
      </p:sp>
      <p:sp>
        <p:nvSpPr>
          <p:cNvPr id="19478" name="Rectangle 22"/>
          <p:cNvSpPr>
            <a:spLocks noChangeArrowheads="1"/>
          </p:cNvSpPr>
          <p:nvPr/>
        </p:nvSpPr>
        <p:spPr bwMode="auto">
          <a:xfrm>
            <a:off x="250825" y="1052513"/>
            <a:ext cx="8642350" cy="831850"/>
          </a:xfrm>
          <a:prstGeom prst="rect">
            <a:avLst/>
          </a:prstGeom>
          <a:solidFill>
            <a:schemeClr val="accent1"/>
          </a:solidFill>
          <a:ln w="9525">
            <a:solidFill>
              <a:schemeClr val="hlink"/>
            </a:solidFill>
            <a:miter lim="800000"/>
            <a:headEnd/>
            <a:tailEnd/>
          </a:ln>
        </p:spPr>
        <p:txBody>
          <a:bodyPr anchor="ctr">
            <a:spAutoFit/>
          </a:bodyPr>
          <a:lstStyle>
            <a:lvl1pPr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eaLnBrk="1" hangingPunct="1">
              <a:buFont typeface="Wingdings" panose="05000000000000000000" pitchFamily="2" charset="2"/>
              <a:buNone/>
            </a:pPr>
            <a:r>
              <a:rPr lang="en-GB" altLang="en-US" sz="2400" b="1">
                <a:solidFill>
                  <a:srgbClr val="0000FF"/>
                </a:solidFill>
                <a:latin typeface="Comic Sans MS" panose="030F0702030302020204" pitchFamily="66" charset="0"/>
              </a:rPr>
              <a:t>Can you and your partner decide what forces are acting on a parcel lying on the table</a:t>
            </a:r>
            <a:r>
              <a:rPr lang="en-GB" altLang="en-US" sz="1200" b="1">
                <a:solidFill>
                  <a:srgbClr val="0000FF"/>
                </a:solidFill>
                <a:latin typeface="Comic Sans MS" panose="030F0702030302020204" pitchFamily="66" charset="0"/>
              </a:rPr>
              <a:t> </a:t>
            </a:r>
            <a:r>
              <a:rPr lang="en-GB" altLang="en-US" sz="2400" b="1">
                <a:solidFill>
                  <a:srgbClr val="0000FF"/>
                </a:solidFill>
                <a:latin typeface="Comic Sans MS" panose="030F0702030302020204" pitchFamily="66" charset="0"/>
              </a:rPr>
              <a:t>?</a:t>
            </a:r>
            <a:endParaRPr lang="en-US" altLang="en-US" sz="2400" b="1">
              <a:solidFill>
                <a:srgbClr val="0000FF"/>
              </a:solidFill>
              <a:latin typeface="Comic Sans MS" panose="030F0702030302020204" pitchFamily="66" charset="0"/>
            </a:endParaRPr>
          </a:p>
        </p:txBody>
      </p:sp>
      <p:grpSp>
        <p:nvGrpSpPr>
          <p:cNvPr id="2" name="Group 34"/>
          <p:cNvGrpSpPr>
            <a:grpSpLocks/>
          </p:cNvGrpSpPr>
          <p:nvPr/>
        </p:nvGrpSpPr>
        <p:grpSpPr bwMode="auto">
          <a:xfrm>
            <a:off x="5530850" y="3068638"/>
            <a:ext cx="3095625" cy="601662"/>
            <a:chOff x="3606" y="1660"/>
            <a:chExt cx="1950" cy="379"/>
          </a:xfrm>
        </p:grpSpPr>
        <p:sp>
          <p:nvSpPr>
            <p:cNvPr id="12307" name="Line 23"/>
            <p:cNvSpPr>
              <a:spLocks noChangeShapeType="1"/>
            </p:cNvSpPr>
            <p:nvPr/>
          </p:nvSpPr>
          <p:spPr bwMode="auto">
            <a:xfrm>
              <a:off x="3606" y="1796"/>
              <a:ext cx="1633"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2308" name="Rectangle 24"/>
            <p:cNvSpPr>
              <a:spLocks noChangeArrowheads="1"/>
            </p:cNvSpPr>
            <p:nvPr/>
          </p:nvSpPr>
          <p:spPr bwMode="auto">
            <a:xfrm>
              <a:off x="4150" y="1660"/>
              <a:ext cx="544" cy="136"/>
            </a:xfrm>
            <a:prstGeom prst="rect">
              <a:avLst/>
            </a:prstGeom>
            <a:solidFill>
              <a:srgbClr val="00FF00"/>
            </a:solidFill>
            <a:ln w="25400">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GB" altLang="en-US"/>
            </a:p>
          </p:txBody>
        </p:sp>
        <p:sp>
          <p:nvSpPr>
            <p:cNvPr id="12309" name="Rectangle 25"/>
            <p:cNvSpPr>
              <a:spLocks noChangeArrowheads="1"/>
            </p:cNvSpPr>
            <p:nvPr/>
          </p:nvSpPr>
          <p:spPr bwMode="auto">
            <a:xfrm>
              <a:off x="4921" y="1808"/>
              <a:ext cx="635"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eaLnBrk="1" hangingPunct="1">
                <a:buFont typeface="Wingdings" panose="05000000000000000000" pitchFamily="2" charset="2"/>
                <a:buNone/>
              </a:pPr>
              <a:r>
                <a:rPr lang="en-GB" altLang="en-US" b="1" i="1">
                  <a:solidFill>
                    <a:srgbClr val="000000"/>
                  </a:solidFill>
                  <a:latin typeface="Comic Sans MS" panose="030F0702030302020204" pitchFamily="66" charset="0"/>
                </a:rPr>
                <a:t>table</a:t>
              </a:r>
              <a:endParaRPr lang="en-US" altLang="en-US" b="1" i="1">
                <a:solidFill>
                  <a:srgbClr val="000000"/>
                </a:solidFill>
                <a:latin typeface="Comic Sans MS" panose="030F0702030302020204" pitchFamily="66" charset="0"/>
              </a:endParaRPr>
            </a:p>
          </p:txBody>
        </p:sp>
      </p:grpSp>
      <p:sp>
        <p:nvSpPr>
          <p:cNvPr id="19482" name="Rectangle 26"/>
          <p:cNvSpPr>
            <a:spLocks noChangeArrowheads="1"/>
          </p:cNvSpPr>
          <p:nvPr/>
        </p:nvSpPr>
        <p:spPr bwMode="auto">
          <a:xfrm>
            <a:off x="381000" y="2216150"/>
            <a:ext cx="4662488" cy="831850"/>
          </a:xfrm>
          <a:prstGeom prst="rect">
            <a:avLst/>
          </a:prstGeom>
          <a:solidFill>
            <a:schemeClr val="accent1"/>
          </a:solidFill>
          <a:ln w="9525">
            <a:solidFill>
              <a:schemeClr val="hlink"/>
            </a:solidFill>
            <a:miter lim="800000"/>
            <a:headEnd/>
            <a:tailEnd/>
          </a:ln>
        </p:spPr>
        <p:txBody>
          <a:bodyPr anchor="ctr">
            <a:spAutoFit/>
          </a:bodyPr>
          <a:lstStyle>
            <a:lvl1pPr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eaLnBrk="1" hangingPunct="1">
              <a:buFont typeface="Wingdings" panose="05000000000000000000" pitchFamily="2" charset="2"/>
              <a:buNone/>
            </a:pPr>
            <a:r>
              <a:rPr lang="en-GB" altLang="en-US" sz="2400" b="1">
                <a:solidFill>
                  <a:srgbClr val="0000FF"/>
                </a:solidFill>
                <a:latin typeface="Comic Sans MS" panose="030F0702030302020204" pitchFamily="66" charset="0"/>
              </a:rPr>
              <a:t>Ans:  The </a:t>
            </a:r>
            <a:r>
              <a:rPr lang="en-GB" altLang="en-US" sz="2400" b="1">
                <a:solidFill>
                  <a:schemeClr val="folHlink"/>
                </a:solidFill>
                <a:latin typeface="Comic Sans MS" panose="030F0702030302020204" pitchFamily="66" charset="0"/>
              </a:rPr>
              <a:t>weight</a:t>
            </a:r>
            <a:r>
              <a:rPr lang="en-GB" altLang="en-US" sz="2400" b="1">
                <a:solidFill>
                  <a:srgbClr val="0000FF"/>
                </a:solidFill>
                <a:latin typeface="Comic Sans MS" panose="030F0702030302020204" pitchFamily="66" charset="0"/>
              </a:rPr>
              <a:t> of the parcel acting downwards . . .</a:t>
            </a:r>
            <a:endParaRPr lang="en-US" altLang="en-US" sz="2400" b="1">
              <a:solidFill>
                <a:srgbClr val="0000FF"/>
              </a:solidFill>
              <a:latin typeface="Comic Sans MS" panose="030F0702030302020204" pitchFamily="66" charset="0"/>
            </a:endParaRPr>
          </a:p>
        </p:txBody>
      </p:sp>
      <p:grpSp>
        <p:nvGrpSpPr>
          <p:cNvPr id="3" name="Group 29"/>
          <p:cNvGrpSpPr>
            <a:grpSpLocks/>
          </p:cNvGrpSpPr>
          <p:nvPr/>
        </p:nvGrpSpPr>
        <p:grpSpPr bwMode="auto">
          <a:xfrm>
            <a:off x="6754813" y="3141663"/>
            <a:ext cx="144462" cy="647700"/>
            <a:chOff x="4377" y="2069"/>
            <a:chExt cx="91" cy="408"/>
          </a:xfrm>
        </p:grpSpPr>
        <p:sp>
          <p:nvSpPr>
            <p:cNvPr id="12305" name="Line 27"/>
            <p:cNvSpPr>
              <a:spLocks noChangeShapeType="1"/>
            </p:cNvSpPr>
            <p:nvPr/>
          </p:nvSpPr>
          <p:spPr bwMode="auto">
            <a:xfrm>
              <a:off x="4422" y="2069"/>
              <a:ext cx="0" cy="408"/>
            </a:xfrm>
            <a:prstGeom prst="line">
              <a:avLst/>
            </a:prstGeom>
            <a:noFill/>
            <a:ln w="25400">
              <a:solidFill>
                <a:schemeClr val="tx1"/>
              </a:solidFill>
              <a:round/>
              <a:headEnd/>
              <a:tailEnd type="arrow" w="lg" len="lg"/>
            </a:ln>
            <a:extLst>
              <a:ext uri="{909E8E84-426E-40DD-AFC4-6F175D3DCCD1}">
                <a14:hiddenFill xmlns:a14="http://schemas.microsoft.com/office/drawing/2010/main">
                  <a:noFill/>
                </a14:hiddenFill>
              </a:ext>
            </a:extLst>
          </p:spPr>
          <p:txBody>
            <a:bodyPr/>
            <a:lstStyle/>
            <a:p>
              <a:endParaRPr lang="en-GB"/>
            </a:p>
          </p:txBody>
        </p:sp>
        <p:sp>
          <p:nvSpPr>
            <p:cNvPr id="12306" name="Line 28"/>
            <p:cNvSpPr>
              <a:spLocks noChangeShapeType="1"/>
            </p:cNvSpPr>
            <p:nvPr/>
          </p:nvSpPr>
          <p:spPr bwMode="auto">
            <a:xfrm>
              <a:off x="4377" y="2386"/>
              <a:ext cx="91"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grpSp>
      <p:grpSp>
        <p:nvGrpSpPr>
          <p:cNvPr id="4" name="Group 30"/>
          <p:cNvGrpSpPr>
            <a:grpSpLocks/>
          </p:cNvGrpSpPr>
          <p:nvPr/>
        </p:nvGrpSpPr>
        <p:grpSpPr bwMode="auto">
          <a:xfrm flipV="1">
            <a:off x="6754813" y="2636838"/>
            <a:ext cx="144462" cy="647700"/>
            <a:chOff x="4377" y="2069"/>
            <a:chExt cx="91" cy="408"/>
          </a:xfrm>
        </p:grpSpPr>
        <p:sp>
          <p:nvSpPr>
            <p:cNvPr id="12303" name="Line 31"/>
            <p:cNvSpPr>
              <a:spLocks noChangeShapeType="1"/>
            </p:cNvSpPr>
            <p:nvPr/>
          </p:nvSpPr>
          <p:spPr bwMode="auto">
            <a:xfrm>
              <a:off x="4422" y="2069"/>
              <a:ext cx="0" cy="408"/>
            </a:xfrm>
            <a:prstGeom prst="line">
              <a:avLst/>
            </a:prstGeom>
            <a:noFill/>
            <a:ln w="25400">
              <a:solidFill>
                <a:schemeClr val="tx1"/>
              </a:solidFill>
              <a:round/>
              <a:headEnd/>
              <a:tailEnd type="arrow" w="lg" len="lg"/>
            </a:ln>
            <a:extLst>
              <a:ext uri="{909E8E84-426E-40DD-AFC4-6F175D3DCCD1}">
                <a14:hiddenFill xmlns:a14="http://schemas.microsoft.com/office/drawing/2010/main">
                  <a:noFill/>
                </a14:hiddenFill>
              </a:ext>
            </a:extLst>
          </p:spPr>
          <p:txBody>
            <a:bodyPr/>
            <a:lstStyle/>
            <a:p>
              <a:endParaRPr lang="en-GB"/>
            </a:p>
          </p:txBody>
        </p:sp>
        <p:sp>
          <p:nvSpPr>
            <p:cNvPr id="12304" name="Line 32"/>
            <p:cNvSpPr>
              <a:spLocks noChangeShapeType="1"/>
            </p:cNvSpPr>
            <p:nvPr/>
          </p:nvSpPr>
          <p:spPr bwMode="auto">
            <a:xfrm>
              <a:off x="4377" y="2386"/>
              <a:ext cx="91"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grpSp>
      <p:sp>
        <p:nvSpPr>
          <p:cNvPr id="19489" name="Rectangle 33"/>
          <p:cNvSpPr>
            <a:spLocks noChangeArrowheads="1"/>
          </p:cNvSpPr>
          <p:nvPr/>
        </p:nvSpPr>
        <p:spPr bwMode="auto">
          <a:xfrm>
            <a:off x="468313" y="3262313"/>
            <a:ext cx="4494212" cy="831850"/>
          </a:xfrm>
          <a:prstGeom prst="rect">
            <a:avLst/>
          </a:prstGeom>
          <a:solidFill>
            <a:schemeClr val="accent1"/>
          </a:solidFill>
          <a:ln w="9525">
            <a:solidFill>
              <a:schemeClr val="hlink"/>
            </a:solidFill>
            <a:miter lim="800000"/>
            <a:headEnd/>
            <a:tailEnd/>
          </a:ln>
        </p:spPr>
        <p:txBody>
          <a:bodyPr anchor="ctr">
            <a:spAutoFit/>
          </a:bodyPr>
          <a:lstStyle>
            <a:lvl1pPr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eaLnBrk="1" hangingPunct="1">
              <a:buFont typeface="Wingdings" panose="05000000000000000000" pitchFamily="2" charset="2"/>
              <a:buNone/>
            </a:pPr>
            <a:r>
              <a:rPr lang="en-GB" altLang="en-US" sz="2400" b="1">
                <a:solidFill>
                  <a:srgbClr val="0000FF"/>
                </a:solidFill>
                <a:latin typeface="Comic Sans MS" panose="030F0702030302020204" pitchFamily="66" charset="0"/>
              </a:rPr>
              <a:t>The </a:t>
            </a:r>
            <a:r>
              <a:rPr lang="en-GB" altLang="en-US" sz="2400" b="1">
                <a:solidFill>
                  <a:schemeClr val="folHlink"/>
                </a:solidFill>
                <a:latin typeface="Comic Sans MS" panose="030F0702030302020204" pitchFamily="66" charset="0"/>
              </a:rPr>
              <a:t>normal reaction</a:t>
            </a:r>
            <a:r>
              <a:rPr lang="en-GB" altLang="en-US" sz="2400" b="1">
                <a:solidFill>
                  <a:srgbClr val="0000FF"/>
                </a:solidFill>
                <a:latin typeface="Comic Sans MS" panose="030F0702030302020204" pitchFamily="66" charset="0"/>
              </a:rPr>
              <a:t> from the table acting upwards.</a:t>
            </a:r>
            <a:endParaRPr lang="en-US" altLang="en-US" sz="2400" b="1">
              <a:solidFill>
                <a:srgbClr val="0000FF"/>
              </a:solidFill>
              <a:latin typeface="Comic Sans MS" panose="030F0702030302020204" pitchFamily="66" charset="0"/>
            </a:endParaRPr>
          </a:p>
        </p:txBody>
      </p:sp>
      <p:sp>
        <p:nvSpPr>
          <p:cNvPr id="19491" name="Rectangle 35"/>
          <p:cNvSpPr>
            <a:spLocks noChangeArrowheads="1"/>
          </p:cNvSpPr>
          <p:nvPr/>
        </p:nvSpPr>
        <p:spPr bwMode="auto">
          <a:xfrm>
            <a:off x="6321425" y="3644900"/>
            <a:ext cx="503238"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eaLnBrk="1" hangingPunct="1">
              <a:buFont typeface="Wingdings" panose="05000000000000000000" pitchFamily="2" charset="2"/>
              <a:buNone/>
            </a:pPr>
            <a:r>
              <a:rPr lang="en-GB" altLang="en-US" sz="2600" b="1" i="1">
                <a:solidFill>
                  <a:srgbClr val="000000"/>
                </a:solidFill>
                <a:latin typeface="Times New Roman" panose="02020603050405020304" pitchFamily="18" charset="0"/>
              </a:rPr>
              <a:t>W</a:t>
            </a:r>
            <a:endParaRPr lang="en-US" altLang="en-US" sz="2600" b="1" i="1">
              <a:solidFill>
                <a:srgbClr val="000000"/>
              </a:solidFill>
              <a:latin typeface="Times New Roman" panose="02020603050405020304" pitchFamily="18" charset="0"/>
            </a:endParaRPr>
          </a:p>
        </p:txBody>
      </p:sp>
      <p:sp>
        <p:nvSpPr>
          <p:cNvPr id="19492" name="Rectangle 36"/>
          <p:cNvSpPr>
            <a:spLocks noChangeArrowheads="1"/>
          </p:cNvSpPr>
          <p:nvPr/>
        </p:nvSpPr>
        <p:spPr bwMode="auto">
          <a:xfrm>
            <a:off x="6321425" y="2276475"/>
            <a:ext cx="503238"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eaLnBrk="1" hangingPunct="1">
              <a:buFont typeface="Wingdings" panose="05000000000000000000" pitchFamily="2" charset="2"/>
              <a:buNone/>
            </a:pPr>
            <a:r>
              <a:rPr lang="en-GB" altLang="en-US" sz="2600" b="1" i="1">
                <a:solidFill>
                  <a:srgbClr val="000000"/>
                </a:solidFill>
                <a:latin typeface="Times New Roman" panose="02020603050405020304" pitchFamily="18" charset="0"/>
              </a:rPr>
              <a:t>R</a:t>
            </a:r>
            <a:endParaRPr lang="en-US" altLang="en-US" sz="2600" b="1" i="1">
              <a:solidFill>
                <a:srgbClr val="000000"/>
              </a:solidFill>
              <a:latin typeface="Times New Roman" panose="02020603050405020304" pitchFamily="18" charset="0"/>
            </a:endParaRPr>
          </a:p>
        </p:txBody>
      </p:sp>
      <p:sp>
        <p:nvSpPr>
          <p:cNvPr id="19495" name="Rectangle 39"/>
          <p:cNvSpPr>
            <a:spLocks noChangeArrowheads="1"/>
          </p:cNvSpPr>
          <p:nvPr/>
        </p:nvSpPr>
        <p:spPr bwMode="auto">
          <a:xfrm>
            <a:off x="287338" y="4246563"/>
            <a:ext cx="8135937"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algn="ctr" eaLnBrk="1" hangingPunct="1">
              <a:buFont typeface="Wingdings" panose="05000000000000000000" pitchFamily="2" charset="2"/>
              <a:buNone/>
            </a:pPr>
            <a:r>
              <a:rPr lang="en-GB" altLang="en-US" sz="2400" b="1">
                <a:solidFill>
                  <a:srgbClr val="000000"/>
                </a:solidFill>
                <a:latin typeface="Comic Sans MS" panose="030F0702030302020204" pitchFamily="66" charset="0"/>
              </a:rPr>
              <a:t>We will model the parcel as a particle so the forces all act at one point.</a:t>
            </a:r>
            <a:endParaRPr lang="en-US" altLang="en-US" sz="2400" b="1">
              <a:solidFill>
                <a:srgbClr val="000000"/>
              </a:solidFill>
              <a:latin typeface="Comic Sans MS" panose="030F0702030302020204" pitchFamily="66" charset="0"/>
            </a:endParaRPr>
          </a:p>
        </p:txBody>
      </p:sp>
      <p:sp>
        <p:nvSpPr>
          <p:cNvPr id="19496" name="AutoShape 40"/>
          <p:cNvSpPr>
            <a:spLocks noChangeArrowheads="1"/>
          </p:cNvSpPr>
          <p:nvPr/>
        </p:nvSpPr>
        <p:spPr bwMode="auto">
          <a:xfrm>
            <a:off x="8804275" y="174625"/>
            <a:ext cx="187325" cy="265113"/>
          </a:xfrm>
          <a:prstGeom prst="star5">
            <a:avLst/>
          </a:prstGeom>
          <a:solidFill>
            <a:srgbClr val="3366FF"/>
          </a:solidFill>
          <a:ln w="38100">
            <a:solidFill>
              <a:srgbClr val="0000CC"/>
            </a:solidFill>
            <a:miter lim="800000"/>
            <a:headEnd/>
            <a:tailEnd/>
          </a:ln>
          <a:effectLst/>
        </p:spPr>
        <p:txBody>
          <a:bodyPr wrap="none" anchor="ctr"/>
          <a:lstStyle/>
          <a:p>
            <a:pPr algn="ctr" eaLnBrk="0" hangingPunct="0">
              <a:defRPr/>
            </a:pPr>
            <a:endParaRPr lang="en-US" sz="2400">
              <a:latin typeface="Times New Roman" pitchFamily="18" charset="0"/>
            </a:endParaRPr>
          </a:p>
        </p:txBody>
      </p:sp>
      <p:sp>
        <p:nvSpPr>
          <p:cNvPr id="19497" name="Rectangle 41"/>
          <p:cNvSpPr>
            <a:spLocks noChangeArrowheads="1"/>
          </p:cNvSpPr>
          <p:nvPr/>
        </p:nvSpPr>
        <p:spPr bwMode="auto">
          <a:xfrm>
            <a:off x="334963" y="3133725"/>
            <a:ext cx="4679950" cy="1562100"/>
          </a:xfrm>
          <a:prstGeom prst="rect">
            <a:avLst/>
          </a:prstGeom>
          <a:solidFill>
            <a:schemeClr val="accent1"/>
          </a:solidFill>
          <a:ln w="9525">
            <a:solidFill>
              <a:schemeClr val="folHlink"/>
            </a:solidFill>
            <a:miter lim="800000"/>
            <a:headEnd/>
            <a:tailEnd/>
          </a:ln>
        </p:spPr>
        <p:txBody>
          <a:bodyPr anchor="ctr">
            <a:spAutoFit/>
          </a:bodyPr>
          <a:lstStyle>
            <a:lvl1pPr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algn="ctr" eaLnBrk="1" hangingPunct="1">
              <a:buFont typeface="Wingdings" panose="05000000000000000000" pitchFamily="2" charset="2"/>
              <a:buNone/>
            </a:pPr>
            <a:r>
              <a:rPr lang="en-GB" altLang="en-US" sz="2400" b="1">
                <a:solidFill>
                  <a:schemeClr val="folHlink"/>
                </a:solidFill>
                <a:latin typeface="Comic Sans MS" panose="030F0702030302020204" pitchFamily="66" charset="0"/>
              </a:rPr>
              <a:t>The weight of a body acts on itself and that’s why, if the table were not there, the parcel would fall to the floor.</a:t>
            </a:r>
            <a:endParaRPr lang="en-US" altLang="en-US" sz="2400" b="1">
              <a:solidFill>
                <a:schemeClr val="folHlink"/>
              </a:solidFill>
              <a:latin typeface="Comic Sans MS" panose="030F0702030302020204" pitchFamily="66"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478"/>
                                        </p:tgtEl>
                                        <p:attrNameLst>
                                          <p:attrName>style.visibility</p:attrName>
                                        </p:attrNameLst>
                                      </p:cBhvr>
                                      <p:to>
                                        <p:strVal val="visible"/>
                                      </p:to>
                                    </p:set>
                                  </p:childTnLst>
                                </p:cTn>
                              </p:par>
                            </p:childTnLst>
                          </p:cTn>
                        </p:par>
                        <p:par>
                          <p:cTn id="7" fill="hold" nodeType="afterGroup">
                            <p:stCondLst>
                              <p:cond delay="0"/>
                            </p:stCondLst>
                            <p:childTnLst>
                              <p:par>
                                <p:cTn id="8" presetID="1" presetClass="entr" presetSubtype="0" fill="hold" grpId="0" nodeType="afterEffect">
                                  <p:stCondLst>
                                    <p:cond delay="0"/>
                                  </p:stCondLst>
                                  <p:childTnLst>
                                    <p:set>
                                      <p:cBhvr>
                                        <p:cTn id="9" dur="1" fill="hold">
                                          <p:stCondLst>
                                            <p:cond delay="0"/>
                                          </p:stCondLst>
                                        </p:cTn>
                                        <p:tgtEl>
                                          <p:spTgt spid="19498"/>
                                        </p:tgtEl>
                                        <p:attrNameLst>
                                          <p:attrName>style.visibility</p:attrName>
                                        </p:attrNameLst>
                                      </p:cBhvr>
                                      <p:to>
                                        <p:strVal val="visible"/>
                                      </p:to>
                                    </p:set>
                                  </p:childTnLst>
                                </p:cTn>
                              </p:par>
                            </p:childTnLst>
                          </p:cTn>
                        </p:par>
                        <p:par>
                          <p:cTn id="10" fill="hold" nodeType="afterGroup">
                            <p:stCondLst>
                              <p:cond delay="0"/>
                            </p:stCondLst>
                            <p:childTnLst>
                              <p:par>
                                <p:cTn id="11" presetID="1" presetClass="entr" presetSubtype="0"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9482"/>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22" presetClass="entr" presetSubtype="1" fill="hold" nodeType="click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wipe(up)">
                                      <p:cBhvr>
                                        <p:cTn id="21" dur="1000"/>
                                        <p:tgtEl>
                                          <p:spTgt spid="3"/>
                                        </p:tgtEl>
                                      </p:cBhvr>
                                    </p:animEffect>
                                  </p:childTnLst>
                                </p:cTn>
                              </p:par>
                            </p:childTnLst>
                          </p:cTn>
                        </p:par>
                        <p:par>
                          <p:cTn id="22" fill="hold" nodeType="afterGroup">
                            <p:stCondLst>
                              <p:cond delay="1000"/>
                            </p:stCondLst>
                            <p:childTnLst>
                              <p:par>
                                <p:cTn id="23" presetID="1" presetClass="entr" presetSubtype="0" fill="hold" grpId="0" nodeType="afterEffect">
                                  <p:stCondLst>
                                    <p:cond delay="0"/>
                                  </p:stCondLst>
                                  <p:childTnLst>
                                    <p:set>
                                      <p:cBhvr>
                                        <p:cTn id="24" dur="1" fill="hold">
                                          <p:stCondLst>
                                            <p:cond delay="0"/>
                                          </p:stCondLst>
                                        </p:cTn>
                                        <p:tgtEl>
                                          <p:spTgt spid="19491"/>
                                        </p:tgtEl>
                                        <p:attrNameLst>
                                          <p:attrName>style.visibility</p:attrName>
                                        </p:attrNameLst>
                                      </p:cBhvr>
                                      <p:to>
                                        <p:strVal val="visible"/>
                                      </p:to>
                                    </p:set>
                                  </p:childTnLst>
                                </p:cTn>
                              </p:par>
                            </p:childTnLst>
                          </p:cTn>
                        </p:par>
                        <p:par>
                          <p:cTn id="25" fill="hold" nodeType="afterGroup">
                            <p:stCondLst>
                              <p:cond delay="1000"/>
                            </p:stCondLst>
                            <p:childTnLst>
                              <p:par>
                                <p:cTn id="26" presetID="1" presetClass="entr" presetSubtype="0" fill="hold" grpId="0" nodeType="afterEffect">
                                  <p:stCondLst>
                                    <p:cond delay="500"/>
                                  </p:stCondLst>
                                  <p:childTnLst>
                                    <p:set>
                                      <p:cBhvr>
                                        <p:cTn id="27" dur="1" fill="hold">
                                          <p:stCondLst>
                                            <p:cond delay="0"/>
                                          </p:stCondLst>
                                        </p:cTn>
                                        <p:tgtEl>
                                          <p:spTgt spid="19497"/>
                                        </p:tgtEl>
                                        <p:attrNameLst>
                                          <p:attrName>style.visibility</p:attrName>
                                        </p:attrNameLst>
                                      </p:cBhvr>
                                      <p:to>
                                        <p:strVal val="visible"/>
                                      </p:to>
                                    </p:set>
                                  </p:childTnLst>
                                  <p:subTnLst>
                                    <p:set>
                                      <p:cBhvr override="childStyle">
                                        <p:cTn dur="1" fill="hold" display="0" masterRel="nextClick" afterEffect="1"/>
                                        <p:tgtEl>
                                          <p:spTgt spid="19497"/>
                                        </p:tgtEl>
                                        <p:attrNameLst>
                                          <p:attrName>style.visibility</p:attrName>
                                        </p:attrNameLst>
                                      </p:cBhvr>
                                      <p:to>
                                        <p:strVal val="hidden"/>
                                      </p:to>
                                    </p:set>
                                  </p:subTnLst>
                                </p:cTn>
                              </p:par>
                            </p:childTnLst>
                          </p:cTn>
                        </p:par>
                      </p:childTnLst>
                    </p:cTn>
                  </p:par>
                  <p:par>
                    <p:cTn id="28" fill="hold" nodeType="clickPar">
                      <p:stCondLst>
                        <p:cond delay="indefinite"/>
                      </p:stCondLst>
                      <p:childTnLst>
                        <p:par>
                          <p:cTn id="29" fill="hold" nodeType="withGroup">
                            <p:stCondLst>
                              <p:cond delay="0"/>
                            </p:stCondLst>
                            <p:childTnLst>
                              <p:par>
                                <p:cTn id="30" presetID="1" presetClass="entr" presetSubtype="0" fill="hold" grpId="0" nodeType="clickEffect">
                                  <p:stCondLst>
                                    <p:cond delay="0"/>
                                  </p:stCondLst>
                                  <p:childTnLst>
                                    <p:set>
                                      <p:cBhvr>
                                        <p:cTn id="31" dur="1" fill="hold">
                                          <p:stCondLst>
                                            <p:cond delay="0"/>
                                          </p:stCondLst>
                                        </p:cTn>
                                        <p:tgtEl>
                                          <p:spTgt spid="19489"/>
                                        </p:tgtEl>
                                        <p:attrNameLst>
                                          <p:attrName>style.visibility</p:attrName>
                                        </p:attrNameLst>
                                      </p:cBhvr>
                                      <p:to>
                                        <p:strVal val="visible"/>
                                      </p:to>
                                    </p:set>
                                  </p:childTnLst>
                                </p:cTn>
                              </p:par>
                            </p:childTnLst>
                          </p:cTn>
                        </p:par>
                      </p:childTnLst>
                    </p:cTn>
                  </p:par>
                  <p:par>
                    <p:cTn id="32" fill="hold" nodeType="clickPar">
                      <p:stCondLst>
                        <p:cond delay="indefinite"/>
                      </p:stCondLst>
                      <p:childTnLst>
                        <p:par>
                          <p:cTn id="33" fill="hold" nodeType="withGroup">
                            <p:stCondLst>
                              <p:cond delay="0"/>
                            </p:stCondLst>
                            <p:childTnLst>
                              <p:par>
                                <p:cTn id="34" presetID="22" presetClass="entr" presetSubtype="4" fill="hold" nodeType="clickEffect">
                                  <p:stCondLst>
                                    <p:cond delay="0"/>
                                  </p:stCondLst>
                                  <p:childTnLst>
                                    <p:set>
                                      <p:cBhvr>
                                        <p:cTn id="35" dur="1" fill="hold">
                                          <p:stCondLst>
                                            <p:cond delay="0"/>
                                          </p:stCondLst>
                                        </p:cTn>
                                        <p:tgtEl>
                                          <p:spTgt spid="4"/>
                                        </p:tgtEl>
                                        <p:attrNameLst>
                                          <p:attrName>style.visibility</p:attrName>
                                        </p:attrNameLst>
                                      </p:cBhvr>
                                      <p:to>
                                        <p:strVal val="visible"/>
                                      </p:to>
                                    </p:set>
                                    <p:animEffect transition="in" filter="wipe(down)">
                                      <p:cBhvr>
                                        <p:cTn id="36" dur="1000"/>
                                        <p:tgtEl>
                                          <p:spTgt spid="4"/>
                                        </p:tgtEl>
                                      </p:cBhvr>
                                    </p:animEffect>
                                  </p:childTnLst>
                                </p:cTn>
                              </p:par>
                            </p:childTnLst>
                          </p:cTn>
                        </p:par>
                        <p:par>
                          <p:cTn id="37" fill="hold" nodeType="afterGroup">
                            <p:stCondLst>
                              <p:cond delay="1000"/>
                            </p:stCondLst>
                            <p:childTnLst>
                              <p:par>
                                <p:cTn id="38" presetID="1" presetClass="entr" presetSubtype="0" fill="hold" grpId="0" nodeType="afterEffect">
                                  <p:stCondLst>
                                    <p:cond delay="0"/>
                                  </p:stCondLst>
                                  <p:childTnLst>
                                    <p:set>
                                      <p:cBhvr>
                                        <p:cTn id="39" dur="1" fill="hold">
                                          <p:stCondLst>
                                            <p:cond delay="0"/>
                                          </p:stCondLst>
                                        </p:cTn>
                                        <p:tgtEl>
                                          <p:spTgt spid="19492"/>
                                        </p:tgtEl>
                                        <p:attrNameLst>
                                          <p:attrName>style.visibility</p:attrName>
                                        </p:attrNameLst>
                                      </p:cBhvr>
                                      <p:to>
                                        <p:strVal val="visible"/>
                                      </p:to>
                                    </p:set>
                                  </p:childTnLst>
                                </p:cTn>
                              </p:par>
                            </p:childTnLst>
                          </p:cTn>
                        </p:par>
                      </p:childTnLst>
                    </p:cTn>
                  </p:par>
                  <p:par>
                    <p:cTn id="40" fill="hold" nodeType="clickPar">
                      <p:stCondLst>
                        <p:cond delay="indefinite"/>
                      </p:stCondLst>
                      <p:childTnLst>
                        <p:par>
                          <p:cTn id="41" fill="hold" nodeType="withGroup">
                            <p:stCondLst>
                              <p:cond delay="0"/>
                            </p:stCondLst>
                            <p:childTnLst>
                              <p:par>
                                <p:cTn id="42" presetID="1" presetClass="entr" presetSubtype="0" fill="hold" grpId="0" nodeType="clickEffect">
                                  <p:stCondLst>
                                    <p:cond delay="0"/>
                                  </p:stCondLst>
                                  <p:childTnLst>
                                    <p:set>
                                      <p:cBhvr>
                                        <p:cTn id="43" dur="1" fill="hold">
                                          <p:stCondLst>
                                            <p:cond delay="0"/>
                                          </p:stCondLst>
                                        </p:cTn>
                                        <p:tgtEl>
                                          <p:spTgt spid="19495"/>
                                        </p:tgtEl>
                                        <p:attrNameLst>
                                          <p:attrName>style.visibility</p:attrName>
                                        </p:attrNameLst>
                                      </p:cBhvr>
                                      <p:to>
                                        <p:strVal val="visible"/>
                                      </p:to>
                                    </p:set>
                                  </p:childTnLst>
                                </p:cTn>
                              </p:par>
                            </p:childTnLst>
                          </p:cTn>
                        </p:par>
                        <p:par>
                          <p:cTn id="44" fill="hold" nodeType="afterGroup">
                            <p:stCondLst>
                              <p:cond delay="0"/>
                            </p:stCondLst>
                            <p:childTnLst>
                              <p:par>
                                <p:cTn id="45" presetID="1" presetClass="entr" presetSubtype="0" fill="hold" grpId="0" nodeType="afterEffect">
                                  <p:stCondLst>
                                    <p:cond delay="500"/>
                                  </p:stCondLst>
                                  <p:childTnLst>
                                    <p:set>
                                      <p:cBhvr>
                                        <p:cTn id="46" dur="1" fill="hold">
                                          <p:stCondLst>
                                            <p:cond delay="0"/>
                                          </p:stCondLst>
                                        </p:cTn>
                                        <p:tgtEl>
                                          <p:spTgt spid="1949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98" grpId="0" animBg="1"/>
      <p:bldP spid="19478" grpId="0" animBg="1"/>
      <p:bldP spid="19482" grpId="0" animBg="1"/>
      <p:bldP spid="19489" grpId="0" animBg="1"/>
      <p:bldP spid="19491" grpId="0"/>
      <p:bldP spid="19492" grpId="0"/>
      <p:bldP spid="19495" grpId="0"/>
      <p:bldP spid="19496" grpId="0" animBg="1"/>
      <p:bldP spid="1949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67"/>
          <p:cNvSpPr>
            <a:spLocks noChangeArrowheads="1"/>
          </p:cNvSpPr>
          <p:nvPr/>
        </p:nvSpPr>
        <p:spPr bwMode="auto">
          <a:xfrm>
            <a:off x="2506663" y="269875"/>
            <a:ext cx="3336925" cy="1727200"/>
          </a:xfrm>
          <a:prstGeom prst="rect">
            <a:avLst/>
          </a:prstGeom>
          <a:solidFill>
            <a:schemeClr val="bg1"/>
          </a:solidFill>
          <a:ln w="25400">
            <a:solidFill>
              <a:schemeClr val="hlink"/>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GB" altLang="en-US"/>
          </a:p>
        </p:txBody>
      </p:sp>
      <p:sp>
        <p:nvSpPr>
          <p:cNvPr id="21511" name="Rectangle 7"/>
          <p:cNvSpPr>
            <a:spLocks noChangeArrowheads="1"/>
          </p:cNvSpPr>
          <p:nvPr/>
        </p:nvSpPr>
        <p:spPr bwMode="auto">
          <a:xfrm>
            <a:off x="3871913" y="1125538"/>
            <a:ext cx="250825" cy="142875"/>
          </a:xfrm>
          <a:prstGeom prst="rect">
            <a:avLst/>
          </a:prstGeom>
          <a:solidFill>
            <a:srgbClr val="00FF00"/>
          </a:solidFill>
          <a:ln w="25400">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GB" altLang="en-US"/>
          </a:p>
        </p:txBody>
      </p:sp>
      <p:sp>
        <p:nvSpPr>
          <p:cNvPr id="13316" name="Rectangle 8"/>
          <p:cNvSpPr>
            <a:spLocks noChangeArrowheads="1"/>
          </p:cNvSpPr>
          <p:nvPr/>
        </p:nvSpPr>
        <p:spPr bwMode="auto">
          <a:xfrm>
            <a:off x="4787900" y="1273175"/>
            <a:ext cx="100806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eaLnBrk="1" hangingPunct="1">
              <a:buFont typeface="Wingdings" panose="05000000000000000000" pitchFamily="2" charset="2"/>
              <a:buNone/>
            </a:pPr>
            <a:r>
              <a:rPr lang="en-GB" altLang="en-US" sz="2000" b="1" i="1">
                <a:solidFill>
                  <a:srgbClr val="000000"/>
                </a:solidFill>
                <a:latin typeface="Comic Sans MS" panose="030F0702030302020204" pitchFamily="66" charset="0"/>
              </a:rPr>
              <a:t>table</a:t>
            </a:r>
            <a:endParaRPr lang="en-US" altLang="en-US" sz="2000" b="1" i="1">
              <a:solidFill>
                <a:srgbClr val="000000"/>
              </a:solidFill>
              <a:latin typeface="Comic Sans MS" panose="030F0702030302020204" pitchFamily="66" charset="0"/>
            </a:endParaRPr>
          </a:p>
        </p:txBody>
      </p:sp>
      <p:sp>
        <p:nvSpPr>
          <p:cNvPr id="21523" name="Rectangle 19"/>
          <p:cNvSpPr>
            <a:spLocks noChangeArrowheads="1"/>
          </p:cNvSpPr>
          <p:nvPr/>
        </p:nvSpPr>
        <p:spPr bwMode="auto">
          <a:xfrm>
            <a:off x="463550" y="1989138"/>
            <a:ext cx="640873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eaLnBrk="1" hangingPunct="1">
              <a:buFont typeface="Wingdings" panose="05000000000000000000" pitchFamily="2" charset="2"/>
              <a:buNone/>
            </a:pPr>
            <a:r>
              <a:rPr lang="en-GB" altLang="en-US" sz="2400" b="1">
                <a:solidFill>
                  <a:srgbClr val="000000"/>
                </a:solidFill>
                <a:latin typeface="Comic Sans MS" panose="030F0702030302020204" pitchFamily="66" charset="0"/>
              </a:rPr>
              <a:t>If we attach a string to the parcel . . . </a:t>
            </a:r>
            <a:endParaRPr lang="en-US" altLang="en-US" sz="2400" b="1">
              <a:solidFill>
                <a:srgbClr val="000000"/>
              </a:solidFill>
              <a:latin typeface="Comic Sans MS" panose="030F0702030302020204" pitchFamily="66" charset="0"/>
            </a:endParaRPr>
          </a:p>
        </p:txBody>
      </p:sp>
      <p:sp>
        <p:nvSpPr>
          <p:cNvPr id="21539" name="Rectangle 35"/>
          <p:cNvSpPr>
            <a:spLocks noChangeArrowheads="1"/>
          </p:cNvSpPr>
          <p:nvPr/>
        </p:nvSpPr>
        <p:spPr bwMode="auto">
          <a:xfrm>
            <a:off x="4869071" y="781568"/>
            <a:ext cx="43180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eaLnBrk="1" hangingPunct="1">
              <a:buFont typeface="Wingdings" panose="05000000000000000000" pitchFamily="2" charset="2"/>
              <a:buNone/>
            </a:pPr>
            <a:r>
              <a:rPr lang="en-GB" altLang="en-US" sz="2600" b="1" i="1" dirty="0">
                <a:solidFill>
                  <a:srgbClr val="000000"/>
                </a:solidFill>
                <a:latin typeface="Times New Roman" panose="02020603050405020304" pitchFamily="18" charset="0"/>
              </a:rPr>
              <a:t>T</a:t>
            </a:r>
            <a:endParaRPr lang="en-US" altLang="en-US" sz="2600" b="1" i="1" dirty="0">
              <a:solidFill>
                <a:srgbClr val="000000"/>
              </a:solidFill>
              <a:latin typeface="Times New Roman" panose="02020603050405020304" pitchFamily="18" charset="0"/>
            </a:endParaRPr>
          </a:p>
        </p:txBody>
      </p:sp>
      <p:grpSp>
        <p:nvGrpSpPr>
          <p:cNvPr id="3" name="Group 61"/>
          <p:cNvGrpSpPr>
            <a:grpSpLocks/>
          </p:cNvGrpSpPr>
          <p:nvPr/>
        </p:nvGrpSpPr>
        <p:grpSpPr bwMode="auto">
          <a:xfrm>
            <a:off x="3419475" y="188913"/>
            <a:ext cx="720725" cy="1871662"/>
            <a:chOff x="2154" y="119"/>
            <a:chExt cx="454" cy="1179"/>
          </a:xfrm>
        </p:grpSpPr>
        <p:grpSp>
          <p:nvGrpSpPr>
            <p:cNvPr id="13335" name="Group 10"/>
            <p:cNvGrpSpPr>
              <a:grpSpLocks/>
            </p:cNvGrpSpPr>
            <p:nvPr/>
          </p:nvGrpSpPr>
          <p:grpSpPr bwMode="auto">
            <a:xfrm>
              <a:off x="2472" y="709"/>
              <a:ext cx="91" cy="408"/>
              <a:chOff x="4377" y="2069"/>
              <a:chExt cx="91" cy="408"/>
            </a:xfrm>
          </p:grpSpPr>
          <p:sp>
            <p:nvSpPr>
              <p:cNvPr id="13341" name="Line 11"/>
              <p:cNvSpPr>
                <a:spLocks noChangeShapeType="1"/>
              </p:cNvSpPr>
              <p:nvPr/>
            </p:nvSpPr>
            <p:spPr bwMode="auto">
              <a:xfrm>
                <a:off x="4422" y="2069"/>
                <a:ext cx="0" cy="408"/>
              </a:xfrm>
              <a:prstGeom prst="line">
                <a:avLst/>
              </a:prstGeom>
              <a:noFill/>
              <a:ln w="25400">
                <a:solidFill>
                  <a:schemeClr val="tx1"/>
                </a:solidFill>
                <a:round/>
                <a:headEnd/>
                <a:tailEnd type="arrow" w="lg" len="lg"/>
              </a:ln>
              <a:extLst>
                <a:ext uri="{909E8E84-426E-40DD-AFC4-6F175D3DCCD1}">
                  <a14:hiddenFill xmlns:a14="http://schemas.microsoft.com/office/drawing/2010/main">
                    <a:noFill/>
                  </a14:hiddenFill>
                </a:ext>
              </a:extLst>
            </p:spPr>
            <p:txBody>
              <a:bodyPr/>
              <a:lstStyle/>
              <a:p>
                <a:endParaRPr lang="en-GB"/>
              </a:p>
            </p:txBody>
          </p:sp>
          <p:sp>
            <p:nvSpPr>
              <p:cNvPr id="13342" name="Line 12"/>
              <p:cNvSpPr>
                <a:spLocks noChangeShapeType="1"/>
              </p:cNvSpPr>
              <p:nvPr/>
            </p:nvSpPr>
            <p:spPr bwMode="auto">
              <a:xfrm>
                <a:off x="4377" y="2386"/>
                <a:ext cx="91"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grpSp>
        <p:sp>
          <p:nvSpPr>
            <p:cNvPr id="13336" name="Rectangle 17"/>
            <p:cNvSpPr>
              <a:spLocks noChangeArrowheads="1"/>
            </p:cNvSpPr>
            <p:nvPr/>
          </p:nvSpPr>
          <p:spPr bwMode="auto">
            <a:xfrm>
              <a:off x="2154" y="990"/>
              <a:ext cx="408" cy="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eaLnBrk="1" hangingPunct="1">
                <a:buFont typeface="Wingdings" panose="05000000000000000000" pitchFamily="2" charset="2"/>
                <a:buNone/>
              </a:pPr>
              <a:r>
                <a:rPr lang="en-GB" altLang="en-US" sz="2600" b="1" i="1" dirty="0">
                  <a:solidFill>
                    <a:srgbClr val="000000"/>
                  </a:solidFill>
                  <a:latin typeface="Times New Roman" panose="02020603050405020304" pitchFamily="18" charset="0"/>
                </a:rPr>
                <a:t>W</a:t>
              </a:r>
              <a:endParaRPr lang="en-US" altLang="en-US" sz="2600" b="1" i="1" dirty="0">
                <a:solidFill>
                  <a:srgbClr val="000000"/>
                </a:solidFill>
                <a:latin typeface="Times New Roman" panose="02020603050405020304" pitchFamily="18" charset="0"/>
              </a:endParaRPr>
            </a:p>
          </p:txBody>
        </p:sp>
        <p:grpSp>
          <p:nvGrpSpPr>
            <p:cNvPr id="13337" name="Group 13"/>
            <p:cNvGrpSpPr>
              <a:grpSpLocks/>
            </p:cNvGrpSpPr>
            <p:nvPr/>
          </p:nvGrpSpPr>
          <p:grpSpPr bwMode="auto">
            <a:xfrm flipV="1">
              <a:off x="2472" y="392"/>
              <a:ext cx="91" cy="408"/>
              <a:chOff x="4377" y="2069"/>
              <a:chExt cx="91" cy="408"/>
            </a:xfrm>
          </p:grpSpPr>
          <p:sp>
            <p:nvSpPr>
              <p:cNvPr id="13339" name="Line 14"/>
              <p:cNvSpPr>
                <a:spLocks noChangeShapeType="1"/>
              </p:cNvSpPr>
              <p:nvPr/>
            </p:nvSpPr>
            <p:spPr bwMode="auto">
              <a:xfrm>
                <a:off x="4422" y="2069"/>
                <a:ext cx="0" cy="408"/>
              </a:xfrm>
              <a:prstGeom prst="line">
                <a:avLst/>
              </a:prstGeom>
              <a:noFill/>
              <a:ln w="25400">
                <a:solidFill>
                  <a:schemeClr val="tx1"/>
                </a:solidFill>
                <a:round/>
                <a:headEnd/>
                <a:tailEnd type="arrow" w="lg" len="lg"/>
              </a:ln>
              <a:extLst>
                <a:ext uri="{909E8E84-426E-40DD-AFC4-6F175D3DCCD1}">
                  <a14:hiddenFill xmlns:a14="http://schemas.microsoft.com/office/drawing/2010/main">
                    <a:noFill/>
                  </a14:hiddenFill>
                </a:ext>
              </a:extLst>
            </p:spPr>
            <p:txBody>
              <a:bodyPr/>
              <a:lstStyle/>
              <a:p>
                <a:endParaRPr lang="en-GB"/>
              </a:p>
            </p:txBody>
          </p:sp>
          <p:sp>
            <p:nvSpPr>
              <p:cNvPr id="13340" name="Line 15"/>
              <p:cNvSpPr>
                <a:spLocks noChangeShapeType="1"/>
              </p:cNvSpPr>
              <p:nvPr/>
            </p:nvSpPr>
            <p:spPr bwMode="auto">
              <a:xfrm>
                <a:off x="4377" y="2386"/>
                <a:ext cx="91"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grpSp>
        <p:sp>
          <p:nvSpPr>
            <p:cNvPr id="13338" name="Rectangle 36"/>
            <p:cNvSpPr>
              <a:spLocks noChangeArrowheads="1"/>
            </p:cNvSpPr>
            <p:nvPr/>
          </p:nvSpPr>
          <p:spPr bwMode="auto">
            <a:xfrm>
              <a:off x="2291" y="119"/>
              <a:ext cx="317" cy="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eaLnBrk="1" hangingPunct="1">
                <a:buFont typeface="Wingdings" panose="05000000000000000000" pitchFamily="2" charset="2"/>
                <a:buNone/>
              </a:pPr>
              <a:r>
                <a:rPr lang="en-GB" altLang="en-US" sz="2600" b="1" i="1">
                  <a:solidFill>
                    <a:srgbClr val="000000"/>
                  </a:solidFill>
                  <a:latin typeface="Times New Roman" panose="02020603050405020304" pitchFamily="18" charset="0"/>
                </a:rPr>
                <a:t>R</a:t>
              </a:r>
              <a:endParaRPr lang="en-US" altLang="en-US" sz="2600" b="1" i="1">
                <a:solidFill>
                  <a:srgbClr val="000000"/>
                </a:solidFill>
                <a:latin typeface="Times New Roman" panose="02020603050405020304" pitchFamily="18" charset="0"/>
              </a:endParaRPr>
            </a:p>
          </p:txBody>
        </p:sp>
      </p:grpSp>
      <p:grpSp>
        <p:nvGrpSpPr>
          <p:cNvPr id="6" name="Group 54"/>
          <p:cNvGrpSpPr>
            <a:grpSpLocks/>
          </p:cNvGrpSpPr>
          <p:nvPr/>
        </p:nvGrpSpPr>
        <p:grpSpPr bwMode="auto">
          <a:xfrm>
            <a:off x="3059113" y="1135269"/>
            <a:ext cx="936625" cy="144462"/>
            <a:chOff x="1927" y="743"/>
            <a:chExt cx="590" cy="91"/>
          </a:xfrm>
        </p:grpSpPr>
        <p:sp>
          <p:nvSpPr>
            <p:cNvPr id="13333" name="Line 38"/>
            <p:cNvSpPr>
              <a:spLocks noChangeShapeType="1"/>
            </p:cNvSpPr>
            <p:nvPr/>
          </p:nvSpPr>
          <p:spPr bwMode="auto">
            <a:xfrm rot="5400000">
              <a:off x="2222" y="493"/>
              <a:ext cx="0" cy="590"/>
            </a:xfrm>
            <a:prstGeom prst="line">
              <a:avLst/>
            </a:prstGeom>
            <a:noFill/>
            <a:ln w="25400">
              <a:solidFill>
                <a:schemeClr val="tx1"/>
              </a:solidFill>
              <a:round/>
              <a:headEnd/>
              <a:tailEnd type="arrow" w="lg" len="lg"/>
            </a:ln>
            <a:extLst>
              <a:ext uri="{909E8E84-426E-40DD-AFC4-6F175D3DCCD1}">
                <a14:hiddenFill xmlns:a14="http://schemas.microsoft.com/office/drawing/2010/main">
                  <a:noFill/>
                </a14:hiddenFill>
              </a:ext>
            </a:extLst>
          </p:spPr>
          <p:txBody>
            <a:bodyPr/>
            <a:lstStyle/>
            <a:p>
              <a:endParaRPr lang="en-GB"/>
            </a:p>
          </p:txBody>
        </p:sp>
        <p:sp>
          <p:nvSpPr>
            <p:cNvPr id="13334" name="Line 39"/>
            <p:cNvSpPr>
              <a:spLocks noChangeShapeType="1"/>
            </p:cNvSpPr>
            <p:nvPr/>
          </p:nvSpPr>
          <p:spPr bwMode="auto">
            <a:xfrm rot="5400000">
              <a:off x="1972" y="789"/>
              <a:ext cx="91"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grpSp>
      <p:sp>
        <p:nvSpPr>
          <p:cNvPr id="21544" name="Rectangle 40"/>
          <p:cNvSpPr>
            <a:spLocks noChangeArrowheads="1"/>
          </p:cNvSpPr>
          <p:nvPr/>
        </p:nvSpPr>
        <p:spPr bwMode="auto">
          <a:xfrm>
            <a:off x="2627313" y="765175"/>
            <a:ext cx="649287"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eaLnBrk="1" hangingPunct="1">
              <a:buFont typeface="Wingdings" panose="05000000000000000000" pitchFamily="2" charset="2"/>
              <a:buNone/>
            </a:pPr>
            <a:r>
              <a:rPr lang="en-GB" altLang="en-US" sz="2600" b="1" i="1">
                <a:solidFill>
                  <a:srgbClr val="000000"/>
                </a:solidFill>
                <a:latin typeface="Times New Roman" panose="02020603050405020304" pitchFamily="18" charset="0"/>
              </a:rPr>
              <a:t>F</a:t>
            </a:r>
            <a:r>
              <a:rPr lang="en-GB" altLang="en-US" sz="2600" b="1" i="1" baseline="-25000">
                <a:solidFill>
                  <a:srgbClr val="000000"/>
                </a:solidFill>
                <a:latin typeface="Times New Roman" panose="02020603050405020304" pitchFamily="18" charset="0"/>
              </a:rPr>
              <a:t>r</a:t>
            </a:r>
            <a:endParaRPr lang="en-US" altLang="en-US" sz="2600" b="1" i="1" baseline="-25000">
              <a:solidFill>
                <a:srgbClr val="000000"/>
              </a:solidFill>
              <a:latin typeface="Times New Roman" panose="02020603050405020304" pitchFamily="18" charset="0"/>
            </a:endParaRPr>
          </a:p>
        </p:txBody>
      </p:sp>
      <p:sp>
        <p:nvSpPr>
          <p:cNvPr id="21545" name="Rectangle 41"/>
          <p:cNvSpPr>
            <a:spLocks noChangeArrowheads="1"/>
          </p:cNvSpPr>
          <p:nvPr/>
        </p:nvSpPr>
        <p:spPr bwMode="auto">
          <a:xfrm>
            <a:off x="463550" y="2422525"/>
            <a:ext cx="837565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tabLst>
                <a:tab pos="6451600" algn="l"/>
              </a:tabLst>
              <a:defRPr>
                <a:solidFill>
                  <a:schemeClr val="tx1"/>
                </a:solidFill>
                <a:latin typeface="Arial" panose="020B0604020202020204" pitchFamily="34" charset="0"/>
              </a:defRPr>
            </a:lvl1pPr>
            <a:lvl2pPr marL="742950" indent="-285750" eaLnBrk="0" hangingPunct="0">
              <a:tabLst>
                <a:tab pos="6451600" algn="l"/>
              </a:tabLst>
              <a:defRPr>
                <a:solidFill>
                  <a:schemeClr val="tx1"/>
                </a:solidFill>
                <a:latin typeface="Arial" panose="020B0604020202020204" pitchFamily="34" charset="0"/>
              </a:defRPr>
            </a:lvl2pPr>
            <a:lvl3pPr marL="1143000" indent="-228600" eaLnBrk="0" hangingPunct="0">
              <a:tabLst>
                <a:tab pos="6451600" algn="l"/>
              </a:tabLst>
              <a:defRPr>
                <a:solidFill>
                  <a:schemeClr val="tx1"/>
                </a:solidFill>
                <a:latin typeface="Arial" panose="020B0604020202020204" pitchFamily="34" charset="0"/>
              </a:defRPr>
            </a:lvl3pPr>
            <a:lvl4pPr marL="1600200" indent="-228600" eaLnBrk="0" hangingPunct="0">
              <a:tabLst>
                <a:tab pos="6451600" algn="l"/>
              </a:tabLst>
              <a:defRPr>
                <a:solidFill>
                  <a:schemeClr val="tx1"/>
                </a:solidFill>
                <a:latin typeface="Arial" panose="020B0604020202020204" pitchFamily="34" charset="0"/>
              </a:defRPr>
            </a:lvl4pPr>
            <a:lvl5pPr marL="2057400" indent="-228600" eaLnBrk="0" hangingPunct="0">
              <a:tabLst>
                <a:tab pos="645160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645160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645160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645160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6451600" algn="l"/>
              </a:tabLst>
              <a:defRPr>
                <a:solidFill>
                  <a:schemeClr val="tx1"/>
                </a:solidFill>
                <a:latin typeface="Arial" panose="020B0604020202020204" pitchFamily="34" charset="0"/>
              </a:defRPr>
            </a:lvl9pPr>
          </a:lstStyle>
          <a:p>
            <a:pPr eaLnBrk="1" hangingPunct="1">
              <a:buFont typeface="Wingdings" panose="05000000000000000000" pitchFamily="2" charset="2"/>
              <a:buNone/>
            </a:pPr>
            <a:r>
              <a:rPr lang="en-GB" altLang="en-US" sz="2400" b="1" dirty="0">
                <a:solidFill>
                  <a:srgbClr val="000000"/>
                </a:solidFill>
                <a:latin typeface="Comic Sans MS" panose="030F0702030302020204" pitchFamily="66" charset="0"/>
              </a:rPr>
              <a:t>and try to pull it along the table, the force diagram changes.</a:t>
            </a:r>
            <a:endParaRPr lang="en-US" altLang="en-US" sz="2400" b="1" dirty="0">
              <a:solidFill>
                <a:srgbClr val="000000"/>
              </a:solidFill>
              <a:latin typeface="Comic Sans MS" panose="030F0702030302020204" pitchFamily="66" charset="0"/>
            </a:endParaRPr>
          </a:p>
        </p:txBody>
      </p:sp>
      <p:sp>
        <p:nvSpPr>
          <p:cNvPr id="21555" name="Rectangle 51"/>
          <p:cNvSpPr>
            <a:spLocks noChangeArrowheads="1"/>
          </p:cNvSpPr>
          <p:nvPr/>
        </p:nvSpPr>
        <p:spPr bwMode="auto">
          <a:xfrm>
            <a:off x="5940425" y="320675"/>
            <a:ext cx="2951163" cy="1577975"/>
          </a:xfrm>
          <a:prstGeom prst="rect">
            <a:avLst/>
          </a:prstGeom>
          <a:solidFill>
            <a:schemeClr val="bg1"/>
          </a:solidFill>
          <a:ln w="25400">
            <a:solidFill>
              <a:srgbClr val="0000FF"/>
            </a:solidFill>
            <a:miter lim="800000"/>
            <a:headEnd/>
            <a:tailEnd/>
          </a:ln>
        </p:spPr>
        <p:txBody>
          <a:bodyPr anchor="ctr">
            <a:spAutoFit/>
          </a:bodyPr>
          <a:lstStyle>
            <a:lvl1pPr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algn="ctr" eaLnBrk="1" hangingPunct="1">
              <a:buFont typeface="Wingdings" panose="05000000000000000000" pitchFamily="2" charset="2"/>
              <a:buNone/>
            </a:pPr>
            <a:r>
              <a:rPr lang="en-GB" altLang="en-US" sz="2400" b="1">
                <a:solidFill>
                  <a:srgbClr val="0000FF"/>
                </a:solidFill>
                <a:latin typeface="Comic Sans MS" panose="030F0702030302020204" pitchFamily="66" charset="0"/>
              </a:rPr>
              <a:t>The parcel is now a particle but we still need to be able to see it</a:t>
            </a:r>
            <a:r>
              <a:rPr lang="en-GB" altLang="en-US" sz="1200" b="1">
                <a:solidFill>
                  <a:srgbClr val="0000FF"/>
                </a:solidFill>
                <a:latin typeface="Comic Sans MS" panose="030F0702030302020204" pitchFamily="66" charset="0"/>
              </a:rPr>
              <a:t> </a:t>
            </a:r>
            <a:r>
              <a:rPr lang="en-GB" altLang="en-US" sz="2400" b="1">
                <a:solidFill>
                  <a:srgbClr val="0000FF"/>
                </a:solidFill>
                <a:latin typeface="Comic Sans MS" panose="030F0702030302020204" pitchFamily="66" charset="0"/>
              </a:rPr>
              <a:t>!</a:t>
            </a:r>
            <a:endParaRPr lang="en-US" altLang="en-US" sz="2400" b="1">
              <a:solidFill>
                <a:srgbClr val="0000FF"/>
              </a:solidFill>
              <a:latin typeface="Comic Sans MS" panose="030F0702030302020204" pitchFamily="66" charset="0"/>
            </a:endParaRPr>
          </a:p>
        </p:txBody>
      </p:sp>
      <p:sp>
        <p:nvSpPr>
          <p:cNvPr id="21568" name="Rectangle 64"/>
          <p:cNvSpPr>
            <a:spLocks noChangeArrowheads="1"/>
          </p:cNvSpPr>
          <p:nvPr/>
        </p:nvSpPr>
        <p:spPr bwMode="auto">
          <a:xfrm>
            <a:off x="463550" y="3586163"/>
            <a:ext cx="8474075"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eaLnBrk="1" hangingPunct="1">
              <a:buFont typeface="Wingdings" panose="05000000000000000000" pitchFamily="2" charset="2"/>
              <a:buNone/>
            </a:pPr>
            <a:r>
              <a:rPr lang="en-GB" altLang="en-US" sz="2400" b="1">
                <a:solidFill>
                  <a:srgbClr val="000000"/>
                </a:solidFill>
                <a:latin typeface="Comic Sans MS" panose="030F0702030302020204" pitchFamily="66" charset="0"/>
              </a:rPr>
              <a:t>The parcel now has a “tendency to move”, so the contact force has a frictional component . . . </a:t>
            </a:r>
            <a:endParaRPr lang="en-US" altLang="en-US" sz="2400" b="1">
              <a:solidFill>
                <a:srgbClr val="000000"/>
              </a:solidFill>
              <a:latin typeface="Comic Sans MS" panose="030F0702030302020204" pitchFamily="66" charset="0"/>
            </a:endParaRPr>
          </a:p>
        </p:txBody>
      </p:sp>
      <p:sp>
        <p:nvSpPr>
          <p:cNvPr id="21570" name="Rectangle 66"/>
          <p:cNvSpPr>
            <a:spLocks noChangeArrowheads="1"/>
          </p:cNvSpPr>
          <p:nvPr/>
        </p:nvSpPr>
        <p:spPr bwMode="auto">
          <a:xfrm>
            <a:off x="1866900" y="4446588"/>
            <a:ext cx="5421313" cy="879475"/>
          </a:xfrm>
          <a:prstGeom prst="rect">
            <a:avLst/>
          </a:prstGeom>
          <a:solidFill>
            <a:schemeClr val="accent1"/>
          </a:solidFill>
          <a:ln w="25400">
            <a:solidFill>
              <a:schemeClr val="folHlink"/>
            </a:solidFill>
            <a:miter lim="800000"/>
            <a:headEnd/>
            <a:tailEnd/>
          </a:ln>
        </p:spPr>
        <p:txBody>
          <a:bodyPr anchor="ct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n-US" sz="2600" b="1" i="1">
                <a:solidFill>
                  <a:schemeClr val="folHlink"/>
                </a:solidFill>
                <a:latin typeface="Times New Roman" panose="02020603050405020304" pitchFamily="18" charset="0"/>
              </a:rPr>
              <a:t>F</a:t>
            </a:r>
            <a:r>
              <a:rPr lang="en-GB" altLang="en-US" sz="2600" b="1" i="1" baseline="-25000">
                <a:solidFill>
                  <a:schemeClr val="folHlink"/>
                </a:solidFill>
                <a:latin typeface="Times New Roman" panose="02020603050405020304" pitchFamily="18" charset="0"/>
              </a:rPr>
              <a:t>r</a:t>
            </a:r>
            <a:r>
              <a:rPr lang="en-GB" altLang="en-US" sz="2400" b="1">
                <a:solidFill>
                  <a:schemeClr val="folHlink"/>
                </a:solidFill>
                <a:latin typeface="Comic Sans MS" panose="030F0702030302020204" pitchFamily="66" charset="0"/>
              </a:rPr>
              <a:t> always acts against the motion or the tendency to move.</a:t>
            </a:r>
            <a:endParaRPr lang="en-US" altLang="en-US" sz="2400" b="1">
              <a:solidFill>
                <a:schemeClr val="folHlink"/>
              </a:solidFill>
              <a:latin typeface="Comic Sans MS" panose="030F0702030302020204" pitchFamily="66" charset="0"/>
            </a:endParaRPr>
          </a:p>
        </p:txBody>
      </p:sp>
      <p:grpSp>
        <p:nvGrpSpPr>
          <p:cNvPr id="33" name="Group 54"/>
          <p:cNvGrpSpPr>
            <a:grpSpLocks/>
          </p:cNvGrpSpPr>
          <p:nvPr/>
        </p:nvGrpSpPr>
        <p:grpSpPr bwMode="auto">
          <a:xfrm rot="10800000">
            <a:off x="4000865" y="1137439"/>
            <a:ext cx="936625" cy="144462"/>
            <a:chOff x="1927" y="743"/>
            <a:chExt cx="590" cy="91"/>
          </a:xfrm>
        </p:grpSpPr>
        <p:sp>
          <p:nvSpPr>
            <p:cNvPr id="34" name="Line 38"/>
            <p:cNvSpPr>
              <a:spLocks noChangeShapeType="1"/>
            </p:cNvSpPr>
            <p:nvPr/>
          </p:nvSpPr>
          <p:spPr bwMode="auto">
            <a:xfrm rot="5400000">
              <a:off x="2222" y="493"/>
              <a:ext cx="0" cy="590"/>
            </a:xfrm>
            <a:prstGeom prst="line">
              <a:avLst/>
            </a:prstGeom>
            <a:noFill/>
            <a:ln w="25400">
              <a:solidFill>
                <a:schemeClr val="tx1"/>
              </a:solidFill>
              <a:round/>
              <a:headEnd/>
              <a:tailEnd type="arrow" w="lg" len="lg"/>
            </a:ln>
            <a:extLst>
              <a:ext uri="{909E8E84-426E-40DD-AFC4-6F175D3DCCD1}">
                <a14:hiddenFill xmlns:a14="http://schemas.microsoft.com/office/drawing/2010/main">
                  <a:noFill/>
                </a14:hiddenFill>
              </a:ext>
            </a:extLst>
          </p:spPr>
          <p:txBody>
            <a:bodyPr/>
            <a:lstStyle/>
            <a:p>
              <a:endParaRPr lang="en-GB"/>
            </a:p>
          </p:txBody>
        </p:sp>
        <p:sp>
          <p:nvSpPr>
            <p:cNvPr id="35" name="Line 39"/>
            <p:cNvSpPr>
              <a:spLocks noChangeShapeType="1"/>
            </p:cNvSpPr>
            <p:nvPr/>
          </p:nvSpPr>
          <p:spPr bwMode="auto">
            <a:xfrm rot="5400000">
              <a:off x="1972" y="789"/>
              <a:ext cx="91"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grpSp>
      <p:sp>
        <p:nvSpPr>
          <p:cNvPr id="39" name="Line 11"/>
          <p:cNvSpPr>
            <a:spLocks noChangeShapeType="1"/>
          </p:cNvSpPr>
          <p:nvPr/>
        </p:nvSpPr>
        <p:spPr bwMode="auto">
          <a:xfrm>
            <a:off x="2801938" y="1268413"/>
            <a:ext cx="2592387"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0" name="Rectangle 8"/>
          <p:cNvSpPr>
            <a:spLocks noChangeArrowheads="1"/>
          </p:cNvSpPr>
          <p:nvPr/>
        </p:nvSpPr>
        <p:spPr bwMode="auto">
          <a:xfrm>
            <a:off x="3510117" y="3189494"/>
            <a:ext cx="1091586" cy="317384"/>
          </a:xfrm>
          <a:prstGeom prst="rect">
            <a:avLst/>
          </a:prstGeom>
          <a:solidFill>
            <a:srgbClr val="FFFFFF"/>
          </a:solidFill>
          <a:ln w="9525">
            <a:solidFill>
              <a:srgbClr val="FF0000"/>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GB" altLang="en-US"/>
          </a:p>
        </p:txBody>
      </p:sp>
      <p:sp>
        <p:nvSpPr>
          <p:cNvPr id="41" name="Rectangle 9"/>
          <p:cNvSpPr>
            <a:spLocks noChangeArrowheads="1"/>
          </p:cNvSpPr>
          <p:nvPr/>
        </p:nvSpPr>
        <p:spPr bwMode="auto">
          <a:xfrm>
            <a:off x="1728788" y="3141663"/>
            <a:ext cx="56991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eaLnBrk="1" hangingPunct="1">
              <a:buFont typeface="Wingdings" panose="05000000000000000000" pitchFamily="2" charset="2"/>
              <a:buNone/>
            </a:pPr>
            <a:r>
              <a:rPr lang="en-GB" altLang="en-US" sz="2400" b="1" dirty="0">
                <a:latin typeface="Comic Sans MS" panose="030F0702030302020204" pitchFamily="66" charset="0"/>
              </a:rPr>
              <a:t>We have a </a:t>
            </a:r>
            <a:r>
              <a:rPr lang="en-GB" altLang="en-US" sz="2400" b="1" dirty="0">
                <a:solidFill>
                  <a:schemeClr val="folHlink"/>
                </a:solidFill>
                <a:latin typeface="Comic Sans MS" panose="030F0702030302020204" pitchFamily="66" charset="0"/>
              </a:rPr>
              <a:t>tension</a:t>
            </a:r>
            <a:r>
              <a:rPr lang="en-GB" altLang="en-US" sz="2400" b="1" dirty="0">
                <a:latin typeface="Comic Sans MS" panose="030F0702030302020204" pitchFamily="66" charset="0"/>
              </a:rPr>
              <a:t> in the string . . .</a:t>
            </a:r>
            <a:endParaRPr lang="en-US" altLang="en-US" sz="2400" b="1" dirty="0">
              <a:latin typeface="Comic Sans MS" panose="030F0702030302020204" pitchFamily="66"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0" presetClass="entr" presetSubtype="0" decel="100000" fill="hold" grpId="0" nodeType="afterEffect">
                                  <p:stCondLst>
                                    <p:cond delay="500"/>
                                  </p:stCondLst>
                                  <p:childTnLst>
                                    <p:set>
                                      <p:cBhvr>
                                        <p:cTn id="6" dur="1" fill="hold">
                                          <p:stCondLst>
                                            <p:cond delay="0"/>
                                          </p:stCondLst>
                                        </p:cTn>
                                        <p:tgtEl>
                                          <p:spTgt spid="21511"/>
                                        </p:tgtEl>
                                        <p:attrNameLst>
                                          <p:attrName>style.visibility</p:attrName>
                                        </p:attrNameLst>
                                      </p:cBhvr>
                                      <p:to>
                                        <p:strVal val="visible"/>
                                      </p:to>
                                    </p:set>
                                    <p:anim calcmode="lin" valueType="num">
                                      <p:cBhvr>
                                        <p:cTn id="7" dur="1000" fill="hold"/>
                                        <p:tgtEl>
                                          <p:spTgt spid="21511"/>
                                        </p:tgtEl>
                                        <p:attrNameLst>
                                          <p:attrName>ppt_w</p:attrName>
                                        </p:attrNameLst>
                                      </p:cBhvr>
                                      <p:tavLst>
                                        <p:tav tm="0">
                                          <p:val>
                                            <p:strVal val="#ppt_w+.3"/>
                                          </p:val>
                                        </p:tav>
                                        <p:tav tm="100000">
                                          <p:val>
                                            <p:strVal val="#ppt_w"/>
                                          </p:val>
                                        </p:tav>
                                      </p:tavLst>
                                    </p:anim>
                                    <p:anim calcmode="lin" valueType="num">
                                      <p:cBhvr>
                                        <p:cTn id="8" dur="1000" fill="hold"/>
                                        <p:tgtEl>
                                          <p:spTgt spid="21511"/>
                                        </p:tgtEl>
                                        <p:attrNameLst>
                                          <p:attrName>ppt_h</p:attrName>
                                        </p:attrNameLst>
                                      </p:cBhvr>
                                      <p:tavLst>
                                        <p:tav tm="0">
                                          <p:val>
                                            <p:strVal val="#ppt_h"/>
                                          </p:val>
                                        </p:tav>
                                        <p:tav tm="100000">
                                          <p:val>
                                            <p:strVal val="#ppt_h"/>
                                          </p:val>
                                        </p:tav>
                                      </p:tavLst>
                                    </p:anim>
                                    <p:animEffect transition="in" filter="fade">
                                      <p:cBhvr>
                                        <p:cTn id="9" dur="1000"/>
                                        <p:tgtEl>
                                          <p:spTgt spid="21511"/>
                                        </p:tgtEl>
                                      </p:cBhvr>
                                    </p:animEffect>
                                  </p:childTnLst>
                                </p:cTn>
                              </p:par>
                            </p:childTnLst>
                          </p:cTn>
                        </p:par>
                        <p:par>
                          <p:cTn id="10" fill="hold" nodeType="afterGroup">
                            <p:stCondLst>
                              <p:cond delay="1500"/>
                            </p:stCondLst>
                            <p:childTnLst>
                              <p:par>
                                <p:cTn id="11" presetID="1" presetClass="entr" presetSubtype="0" fill="hold" grpId="0" nodeType="afterEffect">
                                  <p:stCondLst>
                                    <p:cond delay="0"/>
                                  </p:stCondLst>
                                  <p:childTnLst>
                                    <p:set>
                                      <p:cBhvr>
                                        <p:cTn id="12" dur="1" fill="hold">
                                          <p:stCondLst>
                                            <p:cond delay="0"/>
                                          </p:stCondLst>
                                        </p:cTn>
                                        <p:tgtEl>
                                          <p:spTgt spid="21555"/>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1523"/>
                                        </p:tgtEl>
                                        <p:attrNameLst>
                                          <p:attrName>style.visibility</p:attrName>
                                        </p:attrNameLst>
                                      </p:cBhvr>
                                      <p:to>
                                        <p:strVal val="visible"/>
                                      </p:to>
                                    </p:set>
                                  </p:childTnLst>
                                </p:cTn>
                              </p:par>
                              <p:par>
                                <p:cTn id="21" presetID="1" presetClass="exit" presetSubtype="0" fill="hold" grpId="1" nodeType="withEffect">
                                  <p:stCondLst>
                                    <p:cond delay="0"/>
                                  </p:stCondLst>
                                  <p:childTnLst>
                                    <p:set>
                                      <p:cBhvr>
                                        <p:cTn id="22" dur="1" fill="hold">
                                          <p:stCondLst>
                                            <p:cond delay="0"/>
                                          </p:stCondLst>
                                        </p:cTn>
                                        <p:tgtEl>
                                          <p:spTgt spid="21555"/>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33"/>
                                        </p:tgtEl>
                                        <p:attrNameLst>
                                          <p:attrName>style.visibility</p:attrName>
                                        </p:attrNameLst>
                                      </p:cBhvr>
                                      <p:to>
                                        <p:strVal val="visible"/>
                                      </p:to>
                                    </p:set>
                                    <p:animEffect transition="in" filter="wipe(left)">
                                      <p:cBhvr>
                                        <p:cTn id="27" dur="1000"/>
                                        <p:tgtEl>
                                          <p:spTgt spid="33"/>
                                        </p:tgtEl>
                                      </p:cBhvr>
                                    </p:animEffec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grpId="0" nodeType="clickEffect">
                                  <p:stCondLst>
                                    <p:cond delay="0"/>
                                  </p:stCondLst>
                                  <p:childTnLst>
                                    <p:set>
                                      <p:cBhvr>
                                        <p:cTn id="31" dur="1" fill="hold">
                                          <p:stCondLst>
                                            <p:cond delay="0"/>
                                          </p:stCondLst>
                                        </p:cTn>
                                        <p:tgtEl>
                                          <p:spTgt spid="21545"/>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grpId="0" nodeType="clickEffect">
                                  <p:stCondLst>
                                    <p:cond delay="0"/>
                                  </p:stCondLst>
                                  <p:childTnLst>
                                    <p:set>
                                      <p:cBhvr>
                                        <p:cTn id="35" dur="1" fill="hold">
                                          <p:stCondLst>
                                            <p:cond delay="0"/>
                                          </p:stCondLst>
                                        </p:cTn>
                                        <p:tgtEl>
                                          <p:spTgt spid="40"/>
                                        </p:tgtEl>
                                        <p:attrNameLst>
                                          <p:attrName>style.visibility</p:attrName>
                                        </p:attrNameLst>
                                      </p:cBhvr>
                                      <p:to>
                                        <p:strVal val="visible"/>
                                      </p:to>
                                    </p:set>
                                  </p:childTnLst>
                                </p:cTn>
                              </p:par>
                              <p:par>
                                <p:cTn id="36" presetID="1" presetClass="entr" presetSubtype="0" fill="hold" grpId="0" nodeType="withEffect">
                                  <p:stCondLst>
                                    <p:cond delay="0"/>
                                  </p:stCondLst>
                                  <p:childTnLst>
                                    <p:set>
                                      <p:cBhvr>
                                        <p:cTn id="37" dur="1" fill="hold">
                                          <p:stCondLst>
                                            <p:cond delay="0"/>
                                          </p:stCondLst>
                                        </p:cTn>
                                        <p:tgtEl>
                                          <p:spTgt spid="41"/>
                                        </p:tgtEl>
                                        <p:attrNameLst>
                                          <p:attrName>style.visibility</p:attrName>
                                        </p:attrNameLst>
                                      </p:cBhvr>
                                      <p:to>
                                        <p:strVal val="visible"/>
                                      </p:to>
                                    </p:set>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grpId="0" nodeType="clickEffect">
                                  <p:stCondLst>
                                    <p:cond delay="0"/>
                                  </p:stCondLst>
                                  <p:childTnLst>
                                    <p:set>
                                      <p:cBhvr>
                                        <p:cTn id="41" dur="1" fill="hold">
                                          <p:stCondLst>
                                            <p:cond delay="0"/>
                                          </p:stCondLst>
                                        </p:cTn>
                                        <p:tgtEl>
                                          <p:spTgt spid="21539"/>
                                        </p:tgtEl>
                                        <p:attrNameLst>
                                          <p:attrName>style.visibility</p:attrName>
                                        </p:attrNameLst>
                                      </p:cBhvr>
                                      <p:to>
                                        <p:strVal val="visible"/>
                                      </p:to>
                                    </p:set>
                                  </p:childTnLst>
                                </p:cTn>
                              </p:par>
                            </p:childTnLst>
                          </p:cTn>
                        </p:par>
                      </p:childTnLst>
                    </p:cTn>
                  </p:par>
                  <p:par>
                    <p:cTn id="42" fill="hold">
                      <p:stCondLst>
                        <p:cond delay="indefinite"/>
                      </p:stCondLst>
                      <p:childTnLst>
                        <p:par>
                          <p:cTn id="43" fill="hold">
                            <p:stCondLst>
                              <p:cond delay="0"/>
                            </p:stCondLst>
                            <p:childTnLst>
                              <p:par>
                                <p:cTn id="44" presetID="1" presetClass="entr" presetSubtype="0" fill="hold" grpId="0" nodeType="clickEffect">
                                  <p:stCondLst>
                                    <p:cond delay="0"/>
                                  </p:stCondLst>
                                  <p:childTnLst>
                                    <p:set>
                                      <p:cBhvr>
                                        <p:cTn id="45" dur="1" fill="hold">
                                          <p:stCondLst>
                                            <p:cond delay="0"/>
                                          </p:stCondLst>
                                        </p:cTn>
                                        <p:tgtEl>
                                          <p:spTgt spid="21568"/>
                                        </p:tgtEl>
                                        <p:attrNameLst>
                                          <p:attrName>style.visibility</p:attrName>
                                        </p:attrNameLst>
                                      </p:cBhvr>
                                      <p:to>
                                        <p:strVal val="visible"/>
                                      </p:to>
                                    </p:set>
                                  </p:childTnLst>
                                </p:cTn>
                              </p:par>
                            </p:childTnLst>
                          </p:cTn>
                        </p:par>
                      </p:childTnLst>
                    </p:cTn>
                  </p:par>
                  <p:par>
                    <p:cTn id="46" fill="hold">
                      <p:stCondLst>
                        <p:cond delay="indefinite"/>
                      </p:stCondLst>
                      <p:childTnLst>
                        <p:par>
                          <p:cTn id="47" fill="hold">
                            <p:stCondLst>
                              <p:cond delay="0"/>
                            </p:stCondLst>
                            <p:childTnLst>
                              <p:par>
                                <p:cTn id="48" presetID="22" presetClass="entr" presetSubtype="2" fill="hold" nodeType="clickEffect">
                                  <p:stCondLst>
                                    <p:cond delay="0"/>
                                  </p:stCondLst>
                                  <p:childTnLst>
                                    <p:set>
                                      <p:cBhvr>
                                        <p:cTn id="49" dur="1" fill="hold">
                                          <p:stCondLst>
                                            <p:cond delay="0"/>
                                          </p:stCondLst>
                                        </p:cTn>
                                        <p:tgtEl>
                                          <p:spTgt spid="6"/>
                                        </p:tgtEl>
                                        <p:attrNameLst>
                                          <p:attrName>style.visibility</p:attrName>
                                        </p:attrNameLst>
                                      </p:cBhvr>
                                      <p:to>
                                        <p:strVal val="visible"/>
                                      </p:to>
                                    </p:set>
                                    <p:animEffect transition="in" filter="wipe(right)">
                                      <p:cBhvr>
                                        <p:cTn id="50" dur="1000"/>
                                        <p:tgtEl>
                                          <p:spTgt spid="6"/>
                                        </p:tgtEl>
                                      </p:cBhvr>
                                    </p:animEffect>
                                  </p:childTnLst>
                                </p:cTn>
                              </p:par>
                            </p:childTnLst>
                          </p:cTn>
                        </p:par>
                        <p:par>
                          <p:cTn id="51" fill="hold">
                            <p:stCondLst>
                              <p:cond delay="1000"/>
                            </p:stCondLst>
                            <p:childTnLst>
                              <p:par>
                                <p:cTn id="52" presetID="1" presetClass="entr" presetSubtype="0" fill="hold" grpId="0" nodeType="afterEffect">
                                  <p:stCondLst>
                                    <p:cond delay="500"/>
                                  </p:stCondLst>
                                  <p:childTnLst>
                                    <p:set>
                                      <p:cBhvr>
                                        <p:cTn id="53" dur="1" fill="hold">
                                          <p:stCondLst>
                                            <p:cond delay="0"/>
                                          </p:stCondLst>
                                        </p:cTn>
                                        <p:tgtEl>
                                          <p:spTgt spid="21544"/>
                                        </p:tgtEl>
                                        <p:attrNameLst>
                                          <p:attrName>style.visibility</p:attrName>
                                        </p:attrNameLst>
                                      </p:cBhvr>
                                      <p:to>
                                        <p:strVal val="visible"/>
                                      </p:to>
                                    </p:set>
                                  </p:childTnLst>
                                </p:cTn>
                              </p:par>
                            </p:childTnLst>
                          </p:cTn>
                        </p:par>
                      </p:childTnLst>
                    </p:cTn>
                  </p:par>
                  <p:par>
                    <p:cTn id="54" fill="hold">
                      <p:stCondLst>
                        <p:cond delay="indefinite"/>
                      </p:stCondLst>
                      <p:childTnLst>
                        <p:par>
                          <p:cTn id="55" fill="hold">
                            <p:stCondLst>
                              <p:cond delay="0"/>
                            </p:stCondLst>
                            <p:childTnLst>
                              <p:par>
                                <p:cTn id="56" presetID="1" presetClass="entr" presetSubtype="0" fill="hold" grpId="0" nodeType="clickEffect">
                                  <p:stCondLst>
                                    <p:cond delay="0"/>
                                  </p:stCondLst>
                                  <p:childTnLst>
                                    <p:set>
                                      <p:cBhvr>
                                        <p:cTn id="57" dur="1" fill="hold">
                                          <p:stCondLst>
                                            <p:cond delay="0"/>
                                          </p:stCondLst>
                                        </p:cTn>
                                        <p:tgtEl>
                                          <p:spTgt spid="2157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11" grpId="0" animBg="1"/>
      <p:bldP spid="21523" grpId="0"/>
      <p:bldP spid="21539" grpId="0"/>
      <p:bldP spid="21544" grpId="0"/>
      <p:bldP spid="21545" grpId="0"/>
      <p:bldP spid="21555" grpId="0" animBg="1"/>
      <p:bldP spid="21555" grpId="1" animBg="1"/>
      <p:bldP spid="21568" grpId="0"/>
      <p:bldP spid="21570" grpId="0" animBg="1"/>
      <p:bldP spid="40" grpId="0" animBg="1"/>
      <p:bldP spid="4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2" name="Rectangle 5"/>
          <p:cNvSpPr>
            <a:spLocks noChangeArrowheads="1"/>
          </p:cNvSpPr>
          <p:nvPr/>
        </p:nvSpPr>
        <p:spPr bwMode="auto">
          <a:xfrm>
            <a:off x="463550" y="1989138"/>
            <a:ext cx="640873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eaLnBrk="1" hangingPunct="1">
              <a:buFont typeface="Wingdings" panose="05000000000000000000" pitchFamily="2" charset="2"/>
              <a:buNone/>
            </a:pPr>
            <a:r>
              <a:rPr lang="en-GB" altLang="en-US" sz="2400" b="1">
                <a:solidFill>
                  <a:srgbClr val="000000"/>
                </a:solidFill>
                <a:latin typeface="Comic Sans MS" panose="030F0702030302020204" pitchFamily="66" charset="0"/>
              </a:rPr>
              <a:t>If we attach a string to the parcel . . . </a:t>
            </a:r>
            <a:endParaRPr lang="en-US" altLang="en-US" sz="2400" b="1">
              <a:solidFill>
                <a:srgbClr val="000000"/>
              </a:solidFill>
              <a:latin typeface="Comic Sans MS" panose="030F0702030302020204" pitchFamily="66" charset="0"/>
            </a:endParaRPr>
          </a:p>
        </p:txBody>
      </p:sp>
      <p:sp>
        <p:nvSpPr>
          <p:cNvPr id="14368" name="Rectangle 8"/>
          <p:cNvSpPr>
            <a:spLocks noChangeArrowheads="1"/>
          </p:cNvSpPr>
          <p:nvPr/>
        </p:nvSpPr>
        <p:spPr bwMode="auto">
          <a:xfrm>
            <a:off x="3510117" y="3189494"/>
            <a:ext cx="1091586" cy="317384"/>
          </a:xfrm>
          <a:prstGeom prst="rect">
            <a:avLst/>
          </a:prstGeom>
          <a:solidFill>
            <a:srgbClr val="FFFFFF"/>
          </a:solidFill>
          <a:ln w="9525">
            <a:solidFill>
              <a:srgbClr val="FF0000"/>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GB" altLang="en-US"/>
          </a:p>
        </p:txBody>
      </p:sp>
      <p:sp>
        <p:nvSpPr>
          <p:cNvPr id="14369" name="Rectangle 9"/>
          <p:cNvSpPr>
            <a:spLocks noChangeArrowheads="1"/>
          </p:cNvSpPr>
          <p:nvPr/>
        </p:nvSpPr>
        <p:spPr bwMode="auto">
          <a:xfrm>
            <a:off x="1728788" y="3141663"/>
            <a:ext cx="56991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eaLnBrk="1" hangingPunct="1">
              <a:buFont typeface="Wingdings" panose="05000000000000000000" pitchFamily="2" charset="2"/>
              <a:buNone/>
            </a:pPr>
            <a:r>
              <a:rPr lang="en-GB" altLang="en-US" sz="2400" b="1" dirty="0">
                <a:latin typeface="Comic Sans MS" panose="030F0702030302020204" pitchFamily="66" charset="0"/>
              </a:rPr>
              <a:t>We have a </a:t>
            </a:r>
            <a:r>
              <a:rPr lang="en-GB" altLang="en-US" sz="2400" b="1" dirty="0">
                <a:solidFill>
                  <a:schemeClr val="folHlink"/>
                </a:solidFill>
                <a:latin typeface="Comic Sans MS" panose="030F0702030302020204" pitchFamily="66" charset="0"/>
              </a:rPr>
              <a:t>tension</a:t>
            </a:r>
            <a:r>
              <a:rPr lang="en-GB" altLang="en-US" sz="2400" b="1" dirty="0">
                <a:latin typeface="Comic Sans MS" panose="030F0702030302020204" pitchFamily="66" charset="0"/>
              </a:rPr>
              <a:t> in the string . . .</a:t>
            </a:r>
            <a:endParaRPr lang="en-US" altLang="en-US" sz="2400" b="1" dirty="0">
              <a:latin typeface="Comic Sans MS" panose="030F0702030302020204" pitchFamily="66" charset="0"/>
            </a:endParaRPr>
          </a:p>
        </p:txBody>
      </p:sp>
      <p:sp>
        <p:nvSpPr>
          <p:cNvPr id="14350" name="Rectangle 25"/>
          <p:cNvSpPr>
            <a:spLocks noChangeArrowheads="1"/>
          </p:cNvSpPr>
          <p:nvPr/>
        </p:nvSpPr>
        <p:spPr bwMode="auto">
          <a:xfrm>
            <a:off x="463550" y="2422525"/>
            <a:ext cx="837565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tabLst>
                <a:tab pos="6451600" algn="l"/>
              </a:tabLst>
              <a:defRPr>
                <a:solidFill>
                  <a:schemeClr val="tx1"/>
                </a:solidFill>
                <a:latin typeface="Arial" panose="020B0604020202020204" pitchFamily="34" charset="0"/>
              </a:defRPr>
            </a:lvl1pPr>
            <a:lvl2pPr marL="742950" indent="-285750" eaLnBrk="0" hangingPunct="0">
              <a:tabLst>
                <a:tab pos="6451600" algn="l"/>
              </a:tabLst>
              <a:defRPr>
                <a:solidFill>
                  <a:schemeClr val="tx1"/>
                </a:solidFill>
                <a:latin typeface="Arial" panose="020B0604020202020204" pitchFamily="34" charset="0"/>
              </a:defRPr>
            </a:lvl2pPr>
            <a:lvl3pPr marL="1143000" indent="-228600" eaLnBrk="0" hangingPunct="0">
              <a:tabLst>
                <a:tab pos="6451600" algn="l"/>
              </a:tabLst>
              <a:defRPr>
                <a:solidFill>
                  <a:schemeClr val="tx1"/>
                </a:solidFill>
                <a:latin typeface="Arial" panose="020B0604020202020204" pitchFamily="34" charset="0"/>
              </a:defRPr>
            </a:lvl3pPr>
            <a:lvl4pPr marL="1600200" indent="-228600" eaLnBrk="0" hangingPunct="0">
              <a:tabLst>
                <a:tab pos="6451600" algn="l"/>
              </a:tabLst>
              <a:defRPr>
                <a:solidFill>
                  <a:schemeClr val="tx1"/>
                </a:solidFill>
                <a:latin typeface="Arial" panose="020B0604020202020204" pitchFamily="34" charset="0"/>
              </a:defRPr>
            </a:lvl4pPr>
            <a:lvl5pPr marL="2057400" indent="-228600" eaLnBrk="0" hangingPunct="0">
              <a:tabLst>
                <a:tab pos="645160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645160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645160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645160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6451600" algn="l"/>
              </a:tabLst>
              <a:defRPr>
                <a:solidFill>
                  <a:schemeClr val="tx1"/>
                </a:solidFill>
                <a:latin typeface="Arial" panose="020B0604020202020204" pitchFamily="34" charset="0"/>
              </a:defRPr>
            </a:lvl9pPr>
          </a:lstStyle>
          <a:p>
            <a:pPr eaLnBrk="1" hangingPunct="1">
              <a:buFont typeface="Wingdings" panose="05000000000000000000" pitchFamily="2" charset="2"/>
              <a:buNone/>
            </a:pPr>
            <a:r>
              <a:rPr lang="en-GB" altLang="en-US" sz="2400" b="1" dirty="0">
                <a:solidFill>
                  <a:srgbClr val="000000"/>
                </a:solidFill>
                <a:latin typeface="Comic Sans MS" panose="030F0702030302020204" pitchFamily="66" charset="0"/>
              </a:rPr>
              <a:t>and try to pull it along the table, the force diagram changes.</a:t>
            </a:r>
            <a:endParaRPr lang="en-US" altLang="en-US" sz="2400" b="1" dirty="0">
              <a:solidFill>
                <a:srgbClr val="000000"/>
              </a:solidFill>
              <a:latin typeface="Comic Sans MS" panose="030F0702030302020204" pitchFamily="66" charset="0"/>
            </a:endParaRPr>
          </a:p>
        </p:txBody>
      </p:sp>
      <p:sp>
        <p:nvSpPr>
          <p:cNvPr id="62495" name="AutoShape 31"/>
          <p:cNvSpPr>
            <a:spLocks noChangeArrowheads="1"/>
          </p:cNvSpPr>
          <p:nvPr/>
        </p:nvSpPr>
        <p:spPr bwMode="auto">
          <a:xfrm>
            <a:off x="8804275" y="174625"/>
            <a:ext cx="187325" cy="265113"/>
          </a:xfrm>
          <a:prstGeom prst="star5">
            <a:avLst/>
          </a:prstGeom>
          <a:solidFill>
            <a:srgbClr val="3366FF"/>
          </a:solidFill>
          <a:ln w="38100">
            <a:solidFill>
              <a:srgbClr val="0000CC"/>
            </a:solidFill>
            <a:miter lim="800000"/>
            <a:headEnd/>
            <a:tailEnd/>
          </a:ln>
          <a:effectLst/>
        </p:spPr>
        <p:txBody>
          <a:bodyPr wrap="none" anchor="ctr"/>
          <a:lstStyle/>
          <a:p>
            <a:pPr algn="ctr" eaLnBrk="0" hangingPunct="0">
              <a:defRPr/>
            </a:pPr>
            <a:endParaRPr lang="en-US" sz="2400">
              <a:latin typeface="Times New Roman" pitchFamily="18" charset="0"/>
            </a:endParaRPr>
          </a:p>
        </p:txBody>
      </p:sp>
      <p:sp>
        <p:nvSpPr>
          <p:cNvPr id="14353" name="Rectangle 32"/>
          <p:cNvSpPr>
            <a:spLocks noChangeArrowheads="1"/>
          </p:cNvSpPr>
          <p:nvPr/>
        </p:nvSpPr>
        <p:spPr bwMode="auto">
          <a:xfrm>
            <a:off x="463550" y="3586163"/>
            <a:ext cx="8474075"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eaLnBrk="1" hangingPunct="1">
              <a:buFont typeface="Wingdings" panose="05000000000000000000" pitchFamily="2" charset="2"/>
              <a:buNone/>
            </a:pPr>
            <a:r>
              <a:rPr lang="en-GB" altLang="en-US" sz="2400" b="1">
                <a:solidFill>
                  <a:srgbClr val="000000"/>
                </a:solidFill>
                <a:latin typeface="Comic Sans MS" panose="030F0702030302020204" pitchFamily="66" charset="0"/>
              </a:rPr>
              <a:t>The parcel now has a “tendency to move”, so the contact force has a frictional component . . . </a:t>
            </a:r>
            <a:endParaRPr lang="en-US" altLang="en-US" sz="2400" b="1">
              <a:solidFill>
                <a:srgbClr val="000000"/>
              </a:solidFill>
              <a:latin typeface="Comic Sans MS" panose="030F0702030302020204" pitchFamily="66" charset="0"/>
            </a:endParaRPr>
          </a:p>
        </p:txBody>
      </p:sp>
      <p:sp>
        <p:nvSpPr>
          <p:cNvPr id="62497" name="Rectangle 33"/>
          <p:cNvSpPr>
            <a:spLocks noChangeArrowheads="1"/>
          </p:cNvSpPr>
          <p:nvPr/>
        </p:nvSpPr>
        <p:spPr bwMode="auto">
          <a:xfrm>
            <a:off x="646113" y="4481513"/>
            <a:ext cx="7864475" cy="879475"/>
          </a:xfrm>
          <a:prstGeom prst="rect">
            <a:avLst/>
          </a:prstGeom>
          <a:solidFill>
            <a:schemeClr val="accent1"/>
          </a:solidFill>
          <a:ln w="25400">
            <a:solidFill>
              <a:schemeClr val="hlink"/>
            </a:solidFill>
            <a:miter lim="800000"/>
            <a:headEnd/>
            <a:tailEnd/>
          </a:ln>
        </p:spPr>
        <p:txBody>
          <a:bodyPr anchor="ctr">
            <a:spAutoFit/>
          </a:bodyPr>
          <a:lstStyle>
            <a:lvl1pPr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algn="ctr" eaLnBrk="1" hangingPunct="1">
              <a:buFont typeface="Wingdings" panose="05000000000000000000" pitchFamily="2" charset="2"/>
              <a:buNone/>
            </a:pPr>
            <a:r>
              <a:rPr lang="en-GB" altLang="en-US" sz="2400" b="1">
                <a:solidFill>
                  <a:srgbClr val="0000FF"/>
                </a:solidFill>
                <a:latin typeface="Comic Sans MS" panose="030F0702030302020204" pitchFamily="66" charset="0"/>
              </a:rPr>
              <a:t>We could replace </a:t>
            </a:r>
            <a:r>
              <a:rPr lang="en-GB" altLang="en-US" sz="2600" b="1" i="1">
                <a:solidFill>
                  <a:srgbClr val="0000FF"/>
                </a:solidFill>
                <a:latin typeface="Times New Roman" panose="02020603050405020304" pitchFamily="18" charset="0"/>
              </a:rPr>
              <a:t>R</a:t>
            </a:r>
            <a:r>
              <a:rPr lang="en-GB" altLang="en-US" sz="2400" b="1">
                <a:solidFill>
                  <a:srgbClr val="0000FF"/>
                </a:solidFill>
                <a:latin typeface="Comic Sans MS" panose="030F0702030302020204" pitchFamily="66" charset="0"/>
              </a:rPr>
              <a:t> and </a:t>
            </a:r>
            <a:r>
              <a:rPr lang="en-GB" altLang="en-US" sz="2600" b="1" i="1">
                <a:solidFill>
                  <a:srgbClr val="0000FF"/>
                </a:solidFill>
                <a:latin typeface="Times New Roman" panose="02020603050405020304" pitchFamily="18" charset="0"/>
              </a:rPr>
              <a:t>F</a:t>
            </a:r>
            <a:r>
              <a:rPr lang="en-GB" altLang="en-US" sz="2600" b="1" i="1" baseline="-25000">
                <a:solidFill>
                  <a:srgbClr val="0000FF"/>
                </a:solidFill>
                <a:latin typeface="Times New Roman" panose="02020603050405020304" pitchFamily="18" charset="0"/>
              </a:rPr>
              <a:t>r</a:t>
            </a:r>
            <a:r>
              <a:rPr lang="en-GB" altLang="en-US" sz="2400" b="1">
                <a:solidFill>
                  <a:srgbClr val="0000FF"/>
                </a:solidFill>
                <a:latin typeface="Comic Sans MS" panose="030F0702030302020204" pitchFamily="66" charset="0"/>
              </a:rPr>
              <a:t> by the total contact force but we don’t know its exact direction.</a:t>
            </a:r>
            <a:endParaRPr lang="en-US" altLang="en-US" sz="2400" b="1">
              <a:solidFill>
                <a:srgbClr val="0000FF"/>
              </a:solidFill>
              <a:latin typeface="Comic Sans MS" panose="030F0702030302020204" pitchFamily="66" charset="0"/>
            </a:endParaRPr>
          </a:p>
        </p:txBody>
      </p:sp>
      <p:sp>
        <p:nvSpPr>
          <p:cNvPr id="62467" name="Rectangle 3"/>
          <p:cNvSpPr>
            <a:spLocks noChangeArrowheads="1"/>
          </p:cNvSpPr>
          <p:nvPr/>
        </p:nvSpPr>
        <p:spPr bwMode="auto">
          <a:xfrm>
            <a:off x="646113" y="4487773"/>
            <a:ext cx="8011190" cy="1200329"/>
          </a:xfrm>
          <a:prstGeom prst="rect">
            <a:avLst/>
          </a:prstGeom>
          <a:solidFill>
            <a:schemeClr val="accent1"/>
          </a:solidFill>
          <a:ln w="25400">
            <a:solidFill>
              <a:schemeClr val="folHlink"/>
            </a:solidFill>
            <a:miter lim="800000"/>
            <a:headEnd/>
            <a:tailEnd/>
          </a:ln>
        </p:spPr>
        <p:txBody>
          <a:bodyPr wrap="square" anchor="ctr">
            <a:spAutoFit/>
          </a:bodyPr>
          <a:lstStyle>
            <a:lvl1pPr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eaLnBrk="1" hangingPunct="1">
              <a:buFont typeface="Wingdings" panose="05000000000000000000" pitchFamily="2" charset="2"/>
              <a:buNone/>
            </a:pPr>
            <a:r>
              <a:rPr lang="en-GB" altLang="en-US" sz="2400" b="1" dirty="0">
                <a:solidFill>
                  <a:schemeClr val="folHlink"/>
                </a:solidFill>
                <a:latin typeface="Comic Sans MS" panose="030F0702030302020204" pitchFamily="66" charset="0"/>
              </a:rPr>
              <a:t>There would also be air resistance but the models at this stage either ignore this or include it with the frictional component as a “resisting force”.</a:t>
            </a:r>
            <a:endParaRPr lang="en-US" altLang="en-US" sz="2400" b="1" dirty="0">
              <a:solidFill>
                <a:schemeClr val="folHlink"/>
              </a:solidFill>
              <a:latin typeface="Comic Sans MS" panose="030F0702030302020204" pitchFamily="66" charset="0"/>
            </a:endParaRPr>
          </a:p>
        </p:txBody>
      </p:sp>
      <p:grpSp>
        <p:nvGrpSpPr>
          <p:cNvPr id="3" name="Group 2"/>
          <p:cNvGrpSpPr/>
          <p:nvPr/>
        </p:nvGrpSpPr>
        <p:grpSpPr>
          <a:xfrm>
            <a:off x="2506663" y="188913"/>
            <a:ext cx="3336925" cy="1871662"/>
            <a:chOff x="2506663" y="188913"/>
            <a:chExt cx="3336925" cy="1871662"/>
          </a:xfrm>
        </p:grpSpPr>
        <p:sp>
          <p:nvSpPr>
            <p:cNvPr id="96" name="Rectangle 67"/>
            <p:cNvSpPr>
              <a:spLocks noChangeArrowheads="1"/>
            </p:cNvSpPr>
            <p:nvPr/>
          </p:nvSpPr>
          <p:spPr bwMode="auto">
            <a:xfrm>
              <a:off x="2506663" y="269875"/>
              <a:ext cx="3336925" cy="1727200"/>
            </a:xfrm>
            <a:prstGeom prst="rect">
              <a:avLst/>
            </a:prstGeom>
            <a:solidFill>
              <a:schemeClr val="bg1"/>
            </a:solidFill>
            <a:ln w="25400">
              <a:solidFill>
                <a:schemeClr val="hlink"/>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GB" altLang="en-US"/>
            </a:p>
          </p:txBody>
        </p:sp>
        <p:sp>
          <p:nvSpPr>
            <p:cNvPr id="97" name="Rectangle 7"/>
            <p:cNvSpPr>
              <a:spLocks noChangeArrowheads="1"/>
            </p:cNvSpPr>
            <p:nvPr/>
          </p:nvSpPr>
          <p:spPr bwMode="auto">
            <a:xfrm>
              <a:off x="3871913" y="1125538"/>
              <a:ext cx="250825" cy="142875"/>
            </a:xfrm>
            <a:prstGeom prst="rect">
              <a:avLst/>
            </a:prstGeom>
            <a:solidFill>
              <a:srgbClr val="00FF00"/>
            </a:solidFill>
            <a:ln w="25400">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GB" altLang="en-US"/>
            </a:p>
          </p:txBody>
        </p:sp>
        <p:sp>
          <p:nvSpPr>
            <p:cNvPr id="98" name="Rectangle 8"/>
            <p:cNvSpPr>
              <a:spLocks noChangeArrowheads="1"/>
            </p:cNvSpPr>
            <p:nvPr/>
          </p:nvSpPr>
          <p:spPr bwMode="auto">
            <a:xfrm>
              <a:off x="4787900" y="1273175"/>
              <a:ext cx="100806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eaLnBrk="1" hangingPunct="1">
                <a:buFont typeface="Wingdings" panose="05000000000000000000" pitchFamily="2" charset="2"/>
                <a:buNone/>
              </a:pPr>
              <a:r>
                <a:rPr lang="en-GB" altLang="en-US" sz="2000" b="1" i="1">
                  <a:solidFill>
                    <a:srgbClr val="000000"/>
                  </a:solidFill>
                  <a:latin typeface="Comic Sans MS" panose="030F0702030302020204" pitchFamily="66" charset="0"/>
                </a:rPr>
                <a:t>table</a:t>
              </a:r>
              <a:endParaRPr lang="en-US" altLang="en-US" sz="2000" b="1" i="1">
                <a:solidFill>
                  <a:srgbClr val="000000"/>
                </a:solidFill>
                <a:latin typeface="Comic Sans MS" panose="030F0702030302020204" pitchFamily="66" charset="0"/>
              </a:endParaRPr>
            </a:p>
          </p:txBody>
        </p:sp>
        <p:sp>
          <p:nvSpPr>
            <p:cNvPr id="99" name="Rectangle 35"/>
            <p:cNvSpPr>
              <a:spLocks noChangeArrowheads="1"/>
            </p:cNvSpPr>
            <p:nvPr/>
          </p:nvSpPr>
          <p:spPr bwMode="auto">
            <a:xfrm>
              <a:off x="4869071" y="781568"/>
              <a:ext cx="43180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eaLnBrk="1" hangingPunct="1">
                <a:buFont typeface="Wingdings" panose="05000000000000000000" pitchFamily="2" charset="2"/>
                <a:buNone/>
              </a:pPr>
              <a:r>
                <a:rPr lang="en-GB" altLang="en-US" sz="2600" b="1" i="1" dirty="0">
                  <a:solidFill>
                    <a:srgbClr val="000000"/>
                  </a:solidFill>
                  <a:latin typeface="Times New Roman" panose="02020603050405020304" pitchFamily="18" charset="0"/>
                </a:rPr>
                <a:t>T</a:t>
              </a:r>
              <a:endParaRPr lang="en-US" altLang="en-US" sz="2600" b="1" i="1" dirty="0">
                <a:solidFill>
                  <a:srgbClr val="000000"/>
                </a:solidFill>
                <a:latin typeface="Times New Roman" panose="02020603050405020304" pitchFamily="18" charset="0"/>
              </a:endParaRPr>
            </a:p>
          </p:txBody>
        </p:sp>
        <p:grpSp>
          <p:nvGrpSpPr>
            <p:cNvPr id="100" name="Group 61"/>
            <p:cNvGrpSpPr>
              <a:grpSpLocks/>
            </p:cNvGrpSpPr>
            <p:nvPr/>
          </p:nvGrpSpPr>
          <p:grpSpPr bwMode="auto">
            <a:xfrm>
              <a:off x="3419475" y="188913"/>
              <a:ext cx="720725" cy="1871662"/>
              <a:chOff x="2154" y="119"/>
              <a:chExt cx="454" cy="1179"/>
            </a:xfrm>
          </p:grpSpPr>
          <p:grpSp>
            <p:nvGrpSpPr>
              <p:cNvPr id="101" name="Group 10"/>
              <p:cNvGrpSpPr>
                <a:grpSpLocks/>
              </p:cNvGrpSpPr>
              <p:nvPr/>
            </p:nvGrpSpPr>
            <p:grpSpPr bwMode="auto">
              <a:xfrm>
                <a:off x="2472" y="709"/>
                <a:ext cx="91" cy="408"/>
                <a:chOff x="4377" y="2069"/>
                <a:chExt cx="91" cy="408"/>
              </a:xfrm>
            </p:grpSpPr>
            <p:sp>
              <p:nvSpPr>
                <p:cNvPr id="107" name="Line 11"/>
                <p:cNvSpPr>
                  <a:spLocks noChangeShapeType="1"/>
                </p:cNvSpPr>
                <p:nvPr/>
              </p:nvSpPr>
              <p:spPr bwMode="auto">
                <a:xfrm>
                  <a:off x="4422" y="2069"/>
                  <a:ext cx="0" cy="408"/>
                </a:xfrm>
                <a:prstGeom prst="line">
                  <a:avLst/>
                </a:prstGeom>
                <a:noFill/>
                <a:ln w="25400">
                  <a:solidFill>
                    <a:schemeClr val="tx1"/>
                  </a:solidFill>
                  <a:round/>
                  <a:headEnd/>
                  <a:tailEnd type="arrow" w="lg" len="lg"/>
                </a:ln>
                <a:extLst>
                  <a:ext uri="{909E8E84-426E-40DD-AFC4-6F175D3DCCD1}">
                    <a14:hiddenFill xmlns:a14="http://schemas.microsoft.com/office/drawing/2010/main">
                      <a:noFill/>
                    </a14:hiddenFill>
                  </a:ext>
                </a:extLst>
              </p:spPr>
              <p:txBody>
                <a:bodyPr/>
                <a:lstStyle/>
                <a:p>
                  <a:endParaRPr lang="en-GB"/>
                </a:p>
              </p:txBody>
            </p:sp>
            <p:sp>
              <p:nvSpPr>
                <p:cNvPr id="108" name="Line 12"/>
                <p:cNvSpPr>
                  <a:spLocks noChangeShapeType="1"/>
                </p:cNvSpPr>
                <p:nvPr/>
              </p:nvSpPr>
              <p:spPr bwMode="auto">
                <a:xfrm>
                  <a:off x="4377" y="2386"/>
                  <a:ext cx="91"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grpSp>
          <p:sp>
            <p:nvSpPr>
              <p:cNvPr id="102" name="Rectangle 17"/>
              <p:cNvSpPr>
                <a:spLocks noChangeArrowheads="1"/>
              </p:cNvSpPr>
              <p:nvPr/>
            </p:nvSpPr>
            <p:spPr bwMode="auto">
              <a:xfrm>
                <a:off x="2154" y="990"/>
                <a:ext cx="408" cy="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eaLnBrk="1" hangingPunct="1">
                  <a:buFont typeface="Wingdings" panose="05000000000000000000" pitchFamily="2" charset="2"/>
                  <a:buNone/>
                </a:pPr>
                <a:r>
                  <a:rPr lang="en-GB" altLang="en-US" sz="2600" b="1" i="1" dirty="0">
                    <a:solidFill>
                      <a:srgbClr val="000000"/>
                    </a:solidFill>
                    <a:latin typeface="Times New Roman" panose="02020603050405020304" pitchFamily="18" charset="0"/>
                  </a:rPr>
                  <a:t>W</a:t>
                </a:r>
                <a:endParaRPr lang="en-US" altLang="en-US" sz="2600" b="1" i="1" dirty="0">
                  <a:solidFill>
                    <a:srgbClr val="000000"/>
                  </a:solidFill>
                  <a:latin typeface="Times New Roman" panose="02020603050405020304" pitchFamily="18" charset="0"/>
                </a:endParaRPr>
              </a:p>
            </p:txBody>
          </p:sp>
          <p:grpSp>
            <p:nvGrpSpPr>
              <p:cNvPr id="103" name="Group 13"/>
              <p:cNvGrpSpPr>
                <a:grpSpLocks/>
              </p:cNvGrpSpPr>
              <p:nvPr/>
            </p:nvGrpSpPr>
            <p:grpSpPr bwMode="auto">
              <a:xfrm flipV="1">
                <a:off x="2472" y="392"/>
                <a:ext cx="91" cy="408"/>
                <a:chOff x="4377" y="2069"/>
                <a:chExt cx="91" cy="408"/>
              </a:xfrm>
            </p:grpSpPr>
            <p:sp>
              <p:nvSpPr>
                <p:cNvPr id="105" name="Line 14"/>
                <p:cNvSpPr>
                  <a:spLocks noChangeShapeType="1"/>
                </p:cNvSpPr>
                <p:nvPr/>
              </p:nvSpPr>
              <p:spPr bwMode="auto">
                <a:xfrm>
                  <a:off x="4422" y="2069"/>
                  <a:ext cx="0" cy="408"/>
                </a:xfrm>
                <a:prstGeom prst="line">
                  <a:avLst/>
                </a:prstGeom>
                <a:noFill/>
                <a:ln w="25400">
                  <a:solidFill>
                    <a:schemeClr val="tx1"/>
                  </a:solidFill>
                  <a:round/>
                  <a:headEnd/>
                  <a:tailEnd type="arrow" w="lg" len="lg"/>
                </a:ln>
                <a:extLst>
                  <a:ext uri="{909E8E84-426E-40DD-AFC4-6F175D3DCCD1}">
                    <a14:hiddenFill xmlns:a14="http://schemas.microsoft.com/office/drawing/2010/main">
                      <a:noFill/>
                    </a14:hiddenFill>
                  </a:ext>
                </a:extLst>
              </p:spPr>
              <p:txBody>
                <a:bodyPr/>
                <a:lstStyle/>
                <a:p>
                  <a:endParaRPr lang="en-GB"/>
                </a:p>
              </p:txBody>
            </p:sp>
            <p:sp>
              <p:nvSpPr>
                <p:cNvPr id="106" name="Line 15"/>
                <p:cNvSpPr>
                  <a:spLocks noChangeShapeType="1"/>
                </p:cNvSpPr>
                <p:nvPr/>
              </p:nvSpPr>
              <p:spPr bwMode="auto">
                <a:xfrm>
                  <a:off x="4377" y="2386"/>
                  <a:ext cx="91"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grpSp>
          <p:sp>
            <p:nvSpPr>
              <p:cNvPr id="104" name="Rectangle 36"/>
              <p:cNvSpPr>
                <a:spLocks noChangeArrowheads="1"/>
              </p:cNvSpPr>
              <p:nvPr/>
            </p:nvSpPr>
            <p:spPr bwMode="auto">
              <a:xfrm>
                <a:off x="2291" y="119"/>
                <a:ext cx="317" cy="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eaLnBrk="1" hangingPunct="1">
                  <a:buFont typeface="Wingdings" panose="05000000000000000000" pitchFamily="2" charset="2"/>
                  <a:buNone/>
                </a:pPr>
                <a:r>
                  <a:rPr lang="en-GB" altLang="en-US" sz="2600" b="1" i="1">
                    <a:solidFill>
                      <a:srgbClr val="000000"/>
                    </a:solidFill>
                    <a:latin typeface="Times New Roman" panose="02020603050405020304" pitchFamily="18" charset="0"/>
                  </a:rPr>
                  <a:t>R</a:t>
                </a:r>
                <a:endParaRPr lang="en-US" altLang="en-US" sz="2600" b="1" i="1">
                  <a:solidFill>
                    <a:srgbClr val="000000"/>
                  </a:solidFill>
                  <a:latin typeface="Times New Roman" panose="02020603050405020304" pitchFamily="18" charset="0"/>
                </a:endParaRPr>
              </a:p>
            </p:txBody>
          </p:sp>
        </p:grpSp>
        <p:grpSp>
          <p:nvGrpSpPr>
            <p:cNvPr id="109" name="Group 54"/>
            <p:cNvGrpSpPr>
              <a:grpSpLocks/>
            </p:cNvGrpSpPr>
            <p:nvPr/>
          </p:nvGrpSpPr>
          <p:grpSpPr bwMode="auto">
            <a:xfrm>
              <a:off x="3059113" y="1135269"/>
              <a:ext cx="936625" cy="144462"/>
              <a:chOff x="1927" y="743"/>
              <a:chExt cx="590" cy="91"/>
            </a:xfrm>
          </p:grpSpPr>
          <p:sp>
            <p:nvSpPr>
              <p:cNvPr id="110" name="Line 38"/>
              <p:cNvSpPr>
                <a:spLocks noChangeShapeType="1"/>
              </p:cNvSpPr>
              <p:nvPr/>
            </p:nvSpPr>
            <p:spPr bwMode="auto">
              <a:xfrm rot="5400000">
                <a:off x="2222" y="493"/>
                <a:ext cx="0" cy="590"/>
              </a:xfrm>
              <a:prstGeom prst="line">
                <a:avLst/>
              </a:prstGeom>
              <a:noFill/>
              <a:ln w="25400">
                <a:solidFill>
                  <a:schemeClr val="tx1"/>
                </a:solidFill>
                <a:round/>
                <a:headEnd/>
                <a:tailEnd type="arrow" w="lg" len="lg"/>
              </a:ln>
              <a:extLst>
                <a:ext uri="{909E8E84-426E-40DD-AFC4-6F175D3DCCD1}">
                  <a14:hiddenFill xmlns:a14="http://schemas.microsoft.com/office/drawing/2010/main">
                    <a:noFill/>
                  </a14:hiddenFill>
                </a:ext>
              </a:extLst>
            </p:spPr>
            <p:txBody>
              <a:bodyPr/>
              <a:lstStyle/>
              <a:p>
                <a:endParaRPr lang="en-GB"/>
              </a:p>
            </p:txBody>
          </p:sp>
          <p:sp>
            <p:nvSpPr>
              <p:cNvPr id="111" name="Line 39"/>
              <p:cNvSpPr>
                <a:spLocks noChangeShapeType="1"/>
              </p:cNvSpPr>
              <p:nvPr/>
            </p:nvSpPr>
            <p:spPr bwMode="auto">
              <a:xfrm rot="5400000">
                <a:off x="1972" y="789"/>
                <a:ext cx="91"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grpSp>
        <p:sp>
          <p:nvSpPr>
            <p:cNvPr id="112" name="Rectangle 40"/>
            <p:cNvSpPr>
              <a:spLocks noChangeArrowheads="1"/>
            </p:cNvSpPr>
            <p:nvPr/>
          </p:nvSpPr>
          <p:spPr bwMode="auto">
            <a:xfrm>
              <a:off x="2627313" y="765175"/>
              <a:ext cx="649287"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eaLnBrk="1" hangingPunct="1">
                <a:buFont typeface="Wingdings" panose="05000000000000000000" pitchFamily="2" charset="2"/>
                <a:buNone/>
              </a:pPr>
              <a:r>
                <a:rPr lang="en-GB" altLang="en-US" sz="2600" b="1" i="1">
                  <a:solidFill>
                    <a:srgbClr val="000000"/>
                  </a:solidFill>
                  <a:latin typeface="Times New Roman" panose="02020603050405020304" pitchFamily="18" charset="0"/>
                </a:rPr>
                <a:t>F</a:t>
              </a:r>
              <a:r>
                <a:rPr lang="en-GB" altLang="en-US" sz="2600" b="1" i="1" baseline="-25000">
                  <a:solidFill>
                    <a:srgbClr val="000000"/>
                  </a:solidFill>
                  <a:latin typeface="Times New Roman" panose="02020603050405020304" pitchFamily="18" charset="0"/>
                </a:rPr>
                <a:t>r</a:t>
              </a:r>
              <a:endParaRPr lang="en-US" altLang="en-US" sz="2600" b="1" i="1" baseline="-25000">
                <a:solidFill>
                  <a:srgbClr val="000000"/>
                </a:solidFill>
                <a:latin typeface="Times New Roman" panose="02020603050405020304" pitchFamily="18" charset="0"/>
              </a:endParaRPr>
            </a:p>
          </p:txBody>
        </p:sp>
        <p:grpSp>
          <p:nvGrpSpPr>
            <p:cNvPr id="113" name="Group 54"/>
            <p:cNvGrpSpPr>
              <a:grpSpLocks/>
            </p:cNvGrpSpPr>
            <p:nvPr/>
          </p:nvGrpSpPr>
          <p:grpSpPr bwMode="auto">
            <a:xfrm rot="10800000">
              <a:off x="4000865" y="1137439"/>
              <a:ext cx="936625" cy="144462"/>
              <a:chOff x="1927" y="743"/>
              <a:chExt cx="590" cy="91"/>
            </a:xfrm>
          </p:grpSpPr>
          <p:sp>
            <p:nvSpPr>
              <p:cNvPr id="114" name="Line 38"/>
              <p:cNvSpPr>
                <a:spLocks noChangeShapeType="1"/>
              </p:cNvSpPr>
              <p:nvPr/>
            </p:nvSpPr>
            <p:spPr bwMode="auto">
              <a:xfrm rot="5400000">
                <a:off x="2222" y="493"/>
                <a:ext cx="0" cy="590"/>
              </a:xfrm>
              <a:prstGeom prst="line">
                <a:avLst/>
              </a:prstGeom>
              <a:noFill/>
              <a:ln w="25400">
                <a:solidFill>
                  <a:schemeClr val="tx1"/>
                </a:solidFill>
                <a:round/>
                <a:headEnd/>
                <a:tailEnd type="arrow" w="lg" len="lg"/>
              </a:ln>
              <a:extLst>
                <a:ext uri="{909E8E84-426E-40DD-AFC4-6F175D3DCCD1}">
                  <a14:hiddenFill xmlns:a14="http://schemas.microsoft.com/office/drawing/2010/main">
                    <a:noFill/>
                  </a14:hiddenFill>
                </a:ext>
              </a:extLst>
            </p:spPr>
            <p:txBody>
              <a:bodyPr/>
              <a:lstStyle/>
              <a:p>
                <a:endParaRPr lang="en-GB"/>
              </a:p>
            </p:txBody>
          </p:sp>
          <p:sp>
            <p:nvSpPr>
              <p:cNvPr id="115" name="Line 39"/>
              <p:cNvSpPr>
                <a:spLocks noChangeShapeType="1"/>
              </p:cNvSpPr>
              <p:nvPr/>
            </p:nvSpPr>
            <p:spPr bwMode="auto">
              <a:xfrm rot="5400000">
                <a:off x="1972" y="789"/>
                <a:ext cx="91"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grpSp>
        <p:sp>
          <p:nvSpPr>
            <p:cNvPr id="116" name="Line 11"/>
            <p:cNvSpPr>
              <a:spLocks noChangeShapeType="1"/>
            </p:cNvSpPr>
            <p:nvPr/>
          </p:nvSpPr>
          <p:spPr bwMode="auto">
            <a:xfrm>
              <a:off x="2801938" y="1268413"/>
              <a:ext cx="2592387"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gr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2467"/>
                                        </p:tgtEl>
                                        <p:attrNameLst>
                                          <p:attrName>style.visibility</p:attrName>
                                        </p:attrNameLst>
                                      </p:cBhvr>
                                      <p:to>
                                        <p:strVal val="visible"/>
                                      </p:to>
                                    </p:set>
                                  </p:childTnLst>
                                </p:cTn>
                              </p:par>
                              <p:par>
                                <p:cTn id="7" presetID="1" presetClass="exit" presetSubtype="0" fill="hold" grpId="0" nodeType="withEffect">
                                  <p:stCondLst>
                                    <p:cond delay="0"/>
                                  </p:stCondLst>
                                  <p:childTnLst>
                                    <p:set>
                                      <p:cBhvr>
                                        <p:cTn id="8" dur="1" fill="hold">
                                          <p:stCondLst>
                                            <p:cond delay="0"/>
                                          </p:stCondLst>
                                        </p:cTn>
                                        <p:tgtEl>
                                          <p:spTgt spid="62497"/>
                                        </p:tgtEl>
                                        <p:attrNameLst>
                                          <p:attrName>style.visibility</p:attrName>
                                        </p:attrNameLst>
                                      </p:cBhvr>
                                      <p:to>
                                        <p:strVal val="hidden"/>
                                      </p:to>
                                    </p:set>
                                  </p:childTnLst>
                                </p:cTn>
                              </p:par>
                            </p:childTnLst>
                          </p:cTn>
                        </p:par>
                        <p:par>
                          <p:cTn id="9" fill="hold" nodeType="afterGroup">
                            <p:stCondLst>
                              <p:cond delay="0"/>
                            </p:stCondLst>
                            <p:childTnLst>
                              <p:par>
                                <p:cTn id="10" presetID="1" presetClass="entr" presetSubtype="0" fill="hold" grpId="0" nodeType="afterEffect">
                                  <p:stCondLst>
                                    <p:cond delay="500"/>
                                  </p:stCondLst>
                                  <p:childTnLst>
                                    <p:set>
                                      <p:cBhvr>
                                        <p:cTn id="11" dur="1" fill="hold">
                                          <p:stCondLst>
                                            <p:cond delay="0"/>
                                          </p:stCondLst>
                                        </p:cTn>
                                        <p:tgtEl>
                                          <p:spTgt spid="6249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95" grpId="0" animBg="1"/>
      <p:bldP spid="62497" grpId="0" animBg="1"/>
      <p:bldP spid="6246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9" name="Rectangle 12"/>
          <p:cNvSpPr>
            <a:spLocks noChangeArrowheads="1"/>
          </p:cNvSpPr>
          <p:nvPr/>
        </p:nvSpPr>
        <p:spPr bwMode="auto">
          <a:xfrm>
            <a:off x="1223963" y="2055813"/>
            <a:ext cx="6264275" cy="831850"/>
          </a:xfrm>
          <a:prstGeom prst="rect">
            <a:avLst/>
          </a:prstGeom>
          <a:solidFill>
            <a:schemeClr val="accent1"/>
          </a:solidFill>
          <a:ln w="9525">
            <a:solidFill>
              <a:schemeClr val="hlink"/>
            </a:solidFill>
            <a:miter lim="800000"/>
            <a:headEnd/>
            <a:tailEnd/>
          </a:ln>
        </p:spPr>
        <p:txBody>
          <a:bodyPr anchor="ctr">
            <a:spAutoFit/>
          </a:bodyPr>
          <a:lstStyle>
            <a:lvl1pPr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algn="ctr" eaLnBrk="1" hangingPunct="1">
              <a:buFont typeface="Wingdings" panose="05000000000000000000" pitchFamily="2" charset="2"/>
              <a:buNone/>
            </a:pPr>
            <a:r>
              <a:rPr lang="en-GB" altLang="en-US" sz="2400" b="1">
                <a:solidFill>
                  <a:schemeClr val="hlink"/>
                </a:solidFill>
                <a:latin typeface="Comic Sans MS" panose="030F0702030302020204" pitchFamily="66" charset="0"/>
              </a:rPr>
              <a:t>Do you think the parcel starts to move or stays at rest</a:t>
            </a:r>
            <a:r>
              <a:rPr lang="en-GB" altLang="en-US" sz="1200" b="1">
                <a:solidFill>
                  <a:schemeClr val="hlink"/>
                </a:solidFill>
                <a:latin typeface="Comic Sans MS" panose="030F0702030302020204" pitchFamily="66" charset="0"/>
              </a:rPr>
              <a:t> </a:t>
            </a:r>
            <a:r>
              <a:rPr lang="en-GB" altLang="en-US" sz="2400" b="1">
                <a:solidFill>
                  <a:schemeClr val="hlink"/>
                </a:solidFill>
                <a:latin typeface="Comic Sans MS" panose="030F0702030302020204" pitchFamily="66" charset="0"/>
              </a:rPr>
              <a:t>?</a:t>
            </a:r>
            <a:endParaRPr lang="en-US" altLang="en-US" sz="2400" b="1">
              <a:solidFill>
                <a:schemeClr val="hlink"/>
              </a:solidFill>
              <a:latin typeface="Comic Sans MS" panose="030F0702030302020204" pitchFamily="66" charset="0"/>
            </a:endParaRPr>
          </a:p>
        </p:txBody>
      </p:sp>
      <p:sp>
        <p:nvSpPr>
          <p:cNvPr id="35864" name="AutoShape 24"/>
          <p:cNvSpPr>
            <a:spLocks noChangeArrowheads="1"/>
          </p:cNvSpPr>
          <p:nvPr/>
        </p:nvSpPr>
        <p:spPr bwMode="auto">
          <a:xfrm>
            <a:off x="8804275" y="174625"/>
            <a:ext cx="187325" cy="265113"/>
          </a:xfrm>
          <a:prstGeom prst="star5">
            <a:avLst/>
          </a:prstGeom>
          <a:solidFill>
            <a:srgbClr val="3366FF"/>
          </a:solidFill>
          <a:ln w="38100">
            <a:solidFill>
              <a:srgbClr val="0000CC"/>
            </a:solidFill>
            <a:miter lim="800000"/>
            <a:headEnd/>
            <a:tailEnd/>
          </a:ln>
          <a:effectLst/>
        </p:spPr>
        <p:txBody>
          <a:bodyPr wrap="none" anchor="ctr"/>
          <a:lstStyle/>
          <a:p>
            <a:pPr algn="ctr" eaLnBrk="0" hangingPunct="0">
              <a:defRPr/>
            </a:pPr>
            <a:endParaRPr lang="en-US" sz="2400">
              <a:latin typeface="Times New Roman" pitchFamily="18" charset="0"/>
            </a:endParaRPr>
          </a:p>
        </p:txBody>
      </p:sp>
      <p:sp>
        <p:nvSpPr>
          <p:cNvPr id="35865" name="Rectangle 25"/>
          <p:cNvSpPr>
            <a:spLocks noChangeArrowheads="1"/>
          </p:cNvSpPr>
          <p:nvPr/>
        </p:nvSpPr>
        <p:spPr bwMode="auto">
          <a:xfrm>
            <a:off x="358775" y="3001963"/>
            <a:ext cx="8424863" cy="85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2400" b="1">
                <a:latin typeface="Comic Sans MS" panose="030F0702030302020204" pitchFamily="66" charset="0"/>
              </a:rPr>
              <a:t>Newton’s </a:t>
            </a:r>
            <a:r>
              <a:rPr lang="en-US" altLang="en-US" sz="2600" b="1">
                <a:solidFill>
                  <a:srgbClr val="000000"/>
                </a:solidFill>
                <a:latin typeface="Times New Roman" panose="02020603050405020304" pitchFamily="18" charset="0"/>
              </a:rPr>
              <a:t>1</a:t>
            </a:r>
            <a:r>
              <a:rPr lang="en-US" altLang="en-US" sz="2400" b="1" baseline="30000">
                <a:latin typeface="Comic Sans MS" panose="030F0702030302020204" pitchFamily="66" charset="0"/>
              </a:rPr>
              <a:t>st</a:t>
            </a:r>
            <a:r>
              <a:rPr lang="en-US" altLang="en-US" sz="2400" b="1">
                <a:latin typeface="Comic Sans MS" panose="030F0702030302020204" pitchFamily="66" charset="0"/>
              </a:rPr>
              <a:t> law says that it depends on whether there is a resultant force.</a:t>
            </a:r>
          </a:p>
        </p:txBody>
      </p:sp>
      <p:sp>
        <p:nvSpPr>
          <p:cNvPr id="35866" name="Rectangle 26"/>
          <p:cNvSpPr>
            <a:spLocks noChangeArrowheads="1"/>
          </p:cNvSpPr>
          <p:nvPr/>
        </p:nvSpPr>
        <p:spPr bwMode="auto">
          <a:xfrm>
            <a:off x="358775" y="3789363"/>
            <a:ext cx="842486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2400" b="1">
                <a:latin typeface="Comic Sans MS" panose="030F0702030302020204" pitchFamily="66" charset="0"/>
              </a:rPr>
              <a:t>If there is no resultant force, the forces balance and the parcel stays where it is.</a:t>
            </a:r>
          </a:p>
        </p:txBody>
      </p:sp>
      <p:sp>
        <p:nvSpPr>
          <p:cNvPr id="35867" name="Rectangle 27"/>
          <p:cNvSpPr>
            <a:spLocks noChangeArrowheads="1"/>
          </p:cNvSpPr>
          <p:nvPr/>
        </p:nvSpPr>
        <p:spPr bwMode="auto">
          <a:xfrm>
            <a:off x="844550" y="4684713"/>
            <a:ext cx="7453313" cy="831850"/>
          </a:xfrm>
          <a:prstGeom prst="rect">
            <a:avLst/>
          </a:prstGeom>
          <a:solidFill>
            <a:schemeClr val="accent1"/>
          </a:solidFill>
          <a:ln w="9525">
            <a:solidFill>
              <a:schemeClr val="folHlink"/>
            </a:solidFill>
            <a:miter lim="800000"/>
            <a:headEnd/>
            <a:tailEnd/>
          </a:ln>
        </p:spPr>
        <p:txBody>
          <a:bodyPr anchor="ct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2400" b="1">
                <a:solidFill>
                  <a:schemeClr val="folHlink"/>
                </a:solidFill>
                <a:latin typeface="Comic Sans MS" panose="030F0702030302020204" pitchFamily="66" charset="0"/>
              </a:rPr>
              <a:t>If there is no resultant force, we say the body is in equilibrium.</a:t>
            </a:r>
          </a:p>
        </p:txBody>
      </p:sp>
      <p:grpSp>
        <p:nvGrpSpPr>
          <p:cNvPr id="72" name="Group 71"/>
          <p:cNvGrpSpPr/>
          <p:nvPr/>
        </p:nvGrpSpPr>
        <p:grpSpPr>
          <a:xfrm>
            <a:off x="2506663" y="188913"/>
            <a:ext cx="3336925" cy="1871662"/>
            <a:chOff x="2506663" y="188913"/>
            <a:chExt cx="3336925" cy="1871662"/>
          </a:xfrm>
        </p:grpSpPr>
        <p:sp>
          <p:nvSpPr>
            <p:cNvPr id="73" name="Rectangle 67"/>
            <p:cNvSpPr>
              <a:spLocks noChangeArrowheads="1"/>
            </p:cNvSpPr>
            <p:nvPr/>
          </p:nvSpPr>
          <p:spPr bwMode="auto">
            <a:xfrm>
              <a:off x="2506663" y="269875"/>
              <a:ext cx="3336925" cy="1727200"/>
            </a:xfrm>
            <a:prstGeom prst="rect">
              <a:avLst/>
            </a:prstGeom>
            <a:solidFill>
              <a:schemeClr val="bg1"/>
            </a:solidFill>
            <a:ln w="25400">
              <a:solidFill>
                <a:schemeClr val="hlink"/>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GB" altLang="en-US"/>
            </a:p>
          </p:txBody>
        </p:sp>
        <p:sp>
          <p:nvSpPr>
            <p:cNvPr id="74" name="Rectangle 7"/>
            <p:cNvSpPr>
              <a:spLocks noChangeArrowheads="1"/>
            </p:cNvSpPr>
            <p:nvPr/>
          </p:nvSpPr>
          <p:spPr bwMode="auto">
            <a:xfrm>
              <a:off x="3871913" y="1125538"/>
              <a:ext cx="250825" cy="142875"/>
            </a:xfrm>
            <a:prstGeom prst="rect">
              <a:avLst/>
            </a:prstGeom>
            <a:solidFill>
              <a:srgbClr val="00FF00"/>
            </a:solidFill>
            <a:ln w="25400">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GB" altLang="en-US"/>
            </a:p>
          </p:txBody>
        </p:sp>
        <p:sp>
          <p:nvSpPr>
            <p:cNvPr id="75" name="Rectangle 8"/>
            <p:cNvSpPr>
              <a:spLocks noChangeArrowheads="1"/>
            </p:cNvSpPr>
            <p:nvPr/>
          </p:nvSpPr>
          <p:spPr bwMode="auto">
            <a:xfrm>
              <a:off x="4787900" y="1273175"/>
              <a:ext cx="100806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eaLnBrk="1" hangingPunct="1">
                <a:buFont typeface="Wingdings" panose="05000000000000000000" pitchFamily="2" charset="2"/>
                <a:buNone/>
              </a:pPr>
              <a:r>
                <a:rPr lang="en-GB" altLang="en-US" sz="2000" b="1" i="1">
                  <a:solidFill>
                    <a:srgbClr val="000000"/>
                  </a:solidFill>
                  <a:latin typeface="Comic Sans MS" panose="030F0702030302020204" pitchFamily="66" charset="0"/>
                </a:rPr>
                <a:t>table</a:t>
              </a:r>
              <a:endParaRPr lang="en-US" altLang="en-US" sz="2000" b="1" i="1">
                <a:solidFill>
                  <a:srgbClr val="000000"/>
                </a:solidFill>
                <a:latin typeface="Comic Sans MS" panose="030F0702030302020204" pitchFamily="66" charset="0"/>
              </a:endParaRPr>
            </a:p>
          </p:txBody>
        </p:sp>
        <p:sp>
          <p:nvSpPr>
            <p:cNvPr id="76" name="Rectangle 35"/>
            <p:cNvSpPr>
              <a:spLocks noChangeArrowheads="1"/>
            </p:cNvSpPr>
            <p:nvPr/>
          </p:nvSpPr>
          <p:spPr bwMode="auto">
            <a:xfrm>
              <a:off x="4869071" y="781568"/>
              <a:ext cx="43180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eaLnBrk="1" hangingPunct="1">
                <a:buFont typeface="Wingdings" panose="05000000000000000000" pitchFamily="2" charset="2"/>
                <a:buNone/>
              </a:pPr>
              <a:r>
                <a:rPr lang="en-GB" altLang="en-US" sz="2600" b="1" i="1" dirty="0">
                  <a:solidFill>
                    <a:srgbClr val="000000"/>
                  </a:solidFill>
                  <a:latin typeface="Times New Roman" panose="02020603050405020304" pitchFamily="18" charset="0"/>
                </a:rPr>
                <a:t>T</a:t>
              </a:r>
              <a:endParaRPr lang="en-US" altLang="en-US" sz="2600" b="1" i="1" dirty="0">
                <a:solidFill>
                  <a:srgbClr val="000000"/>
                </a:solidFill>
                <a:latin typeface="Times New Roman" panose="02020603050405020304" pitchFamily="18" charset="0"/>
              </a:endParaRPr>
            </a:p>
          </p:txBody>
        </p:sp>
        <p:grpSp>
          <p:nvGrpSpPr>
            <p:cNvPr id="77" name="Group 61"/>
            <p:cNvGrpSpPr>
              <a:grpSpLocks/>
            </p:cNvGrpSpPr>
            <p:nvPr/>
          </p:nvGrpSpPr>
          <p:grpSpPr bwMode="auto">
            <a:xfrm>
              <a:off x="3419475" y="188913"/>
              <a:ext cx="720725" cy="1871662"/>
              <a:chOff x="2154" y="119"/>
              <a:chExt cx="454" cy="1179"/>
            </a:xfrm>
          </p:grpSpPr>
          <p:grpSp>
            <p:nvGrpSpPr>
              <p:cNvPr id="86" name="Group 10"/>
              <p:cNvGrpSpPr>
                <a:grpSpLocks/>
              </p:cNvGrpSpPr>
              <p:nvPr/>
            </p:nvGrpSpPr>
            <p:grpSpPr bwMode="auto">
              <a:xfrm>
                <a:off x="2472" y="709"/>
                <a:ext cx="91" cy="408"/>
                <a:chOff x="4377" y="2069"/>
                <a:chExt cx="91" cy="408"/>
              </a:xfrm>
            </p:grpSpPr>
            <p:sp>
              <p:nvSpPr>
                <p:cNvPr id="92" name="Line 11"/>
                <p:cNvSpPr>
                  <a:spLocks noChangeShapeType="1"/>
                </p:cNvSpPr>
                <p:nvPr/>
              </p:nvSpPr>
              <p:spPr bwMode="auto">
                <a:xfrm>
                  <a:off x="4422" y="2069"/>
                  <a:ext cx="0" cy="408"/>
                </a:xfrm>
                <a:prstGeom prst="line">
                  <a:avLst/>
                </a:prstGeom>
                <a:noFill/>
                <a:ln w="25400">
                  <a:solidFill>
                    <a:schemeClr val="tx1"/>
                  </a:solidFill>
                  <a:round/>
                  <a:headEnd/>
                  <a:tailEnd type="arrow" w="lg" len="lg"/>
                </a:ln>
                <a:extLst>
                  <a:ext uri="{909E8E84-426E-40DD-AFC4-6F175D3DCCD1}">
                    <a14:hiddenFill xmlns:a14="http://schemas.microsoft.com/office/drawing/2010/main">
                      <a:noFill/>
                    </a14:hiddenFill>
                  </a:ext>
                </a:extLst>
              </p:spPr>
              <p:txBody>
                <a:bodyPr/>
                <a:lstStyle/>
                <a:p>
                  <a:endParaRPr lang="en-GB"/>
                </a:p>
              </p:txBody>
            </p:sp>
            <p:sp>
              <p:nvSpPr>
                <p:cNvPr id="93" name="Line 12"/>
                <p:cNvSpPr>
                  <a:spLocks noChangeShapeType="1"/>
                </p:cNvSpPr>
                <p:nvPr/>
              </p:nvSpPr>
              <p:spPr bwMode="auto">
                <a:xfrm>
                  <a:off x="4377" y="2386"/>
                  <a:ext cx="91"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grpSp>
          <p:sp>
            <p:nvSpPr>
              <p:cNvPr id="87" name="Rectangle 17"/>
              <p:cNvSpPr>
                <a:spLocks noChangeArrowheads="1"/>
              </p:cNvSpPr>
              <p:nvPr/>
            </p:nvSpPr>
            <p:spPr bwMode="auto">
              <a:xfrm>
                <a:off x="2154" y="990"/>
                <a:ext cx="408" cy="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eaLnBrk="1" hangingPunct="1">
                  <a:buFont typeface="Wingdings" panose="05000000000000000000" pitchFamily="2" charset="2"/>
                  <a:buNone/>
                </a:pPr>
                <a:r>
                  <a:rPr lang="en-GB" altLang="en-US" sz="2600" b="1" i="1" dirty="0">
                    <a:solidFill>
                      <a:srgbClr val="000000"/>
                    </a:solidFill>
                    <a:latin typeface="Times New Roman" panose="02020603050405020304" pitchFamily="18" charset="0"/>
                  </a:rPr>
                  <a:t>W</a:t>
                </a:r>
                <a:endParaRPr lang="en-US" altLang="en-US" sz="2600" b="1" i="1" dirty="0">
                  <a:solidFill>
                    <a:srgbClr val="000000"/>
                  </a:solidFill>
                  <a:latin typeface="Times New Roman" panose="02020603050405020304" pitchFamily="18" charset="0"/>
                </a:endParaRPr>
              </a:p>
            </p:txBody>
          </p:sp>
          <p:grpSp>
            <p:nvGrpSpPr>
              <p:cNvPr id="88" name="Group 13"/>
              <p:cNvGrpSpPr>
                <a:grpSpLocks/>
              </p:cNvGrpSpPr>
              <p:nvPr/>
            </p:nvGrpSpPr>
            <p:grpSpPr bwMode="auto">
              <a:xfrm flipV="1">
                <a:off x="2472" y="392"/>
                <a:ext cx="91" cy="408"/>
                <a:chOff x="4377" y="2069"/>
                <a:chExt cx="91" cy="408"/>
              </a:xfrm>
            </p:grpSpPr>
            <p:sp>
              <p:nvSpPr>
                <p:cNvPr id="90" name="Line 14"/>
                <p:cNvSpPr>
                  <a:spLocks noChangeShapeType="1"/>
                </p:cNvSpPr>
                <p:nvPr/>
              </p:nvSpPr>
              <p:spPr bwMode="auto">
                <a:xfrm>
                  <a:off x="4422" y="2069"/>
                  <a:ext cx="0" cy="408"/>
                </a:xfrm>
                <a:prstGeom prst="line">
                  <a:avLst/>
                </a:prstGeom>
                <a:noFill/>
                <a:ln w="25400">
                  <a:solidFill>
                    <a:schemeClr val="tx1"/>
                  </a:solidFill>
                  <a:round/>
                  <a:headEnd/>
                  <a:tailEnd type="arrow" w="lg" len="lg"/>
                </a:ln>
                <a:extLst>
                  <a:ext uri="{909E8E84-426E-40DD-AFC4-6F175D3DCCD1}">
                    <a14:hiddenFill xmlns:a14="http://schemas.microsoft.com/office/drawing/2010/main">
                      <a:noFill/>
                    </a14:hiddenFill>
                  </a:ext>
                </a:extLst>
              </p:spPr>
              <p:txBody>
                <a:bodyPr/>
                <a:lstStyle/>
                <a:p>
                  <a:endParaRPr lang="en-GB"/>
                </a:p>
              </p:txBody>
            </p:sp>
            <p:sp>
              <p:nvSpPr>
                <p:cNvPr id="91" name="Line 15"/>
                <p:cNvSpPr>
                  <a:spLocks noChangeShapeType="1"/>
                </p:cNvSpPr>
                <p:nvPr/>
              </p:nvSpPr>
              <p:spPr bwMode="auto">
                <a:xfrm>
                  <a:off x="4377" y="2386"/>
                  <a:ext cx="91"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grpSp>
          <p:sp>
            <p:nvSpPr>
              <p:cNvPr id="89" name="Rectangle 36"/>
              <p:cNvSpPr>
                <a:spLocks noChangeArrowheads="1"/>
              </p:cNvSpPr>
              <p:nvPr/>
            </p:nvSpPr>
            <p:spPr bwMode="auto">
              <a:xfrm>
                <a:off x="2291" y="119"/>
                <a:ext cx="317" cy="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eaLnBrk="1" hangingPunct="1">
                  <a:buFont typeface="Wingdings" panose="05000000000000000000" pitchFamily="2" charset="2"/>
                  <a:buNone/>
                </a:pPr>
                <a:r>
                  <a:rPr lang="en-GB" altLang="en-US" sz="2600" b="1" i="1">
                    <a:solidFill>
                      <a:srgbClr val="000000"/>
                    </a:solidFill>
                    <a:latin typeface="Times New Roman" panose="02020603050405020304" pitchFamily="18" charset="0"/>
                  </a:rPr>
                  <a:t>R</a:t>
                </a:r>
                <a:endParaRPr lang="en-US" altLang="en-US" sz="2600" b="1" i="1">
                  <a:solidFill>
                    <a:srgbClr val="000000"/>
                  </a:solidFill>
                  <a:latin typeface="Times New Roman" panose="02020603050405020304" pitchFamily="18" charset="0"/>
                </a:endParaRPr>
              </a:p>
            </p:txBody>
          </p:sp>
        </p:grpSp>
        <p:grpSp>
          <p:nvGrpSpPr>
            <p:cNvPr id="78" name="Group 54"/>
            <p:cNvGrpSpPr>
              <a:grpSpLocks/>
            </p:cNvGrpSpPr>
            <p:nvPr/>
          </p:nvGrpSpPr>
          <p:grpSpPr bwMode="auto">
            <a:xfrm>
              <a:off x="3059113" y="1135269"/>
              <a:ext cx="936625" cy="144462"/>
              <a:chOff x="1927" y="743"/>
              <a:chExt cx="590" cy="91"/>
            </a:xfrm>
          </p:grpSpPr>
          <p:sp>
            <p:nvSpPr>
              <p:cNvPr id="84" name="Line 38"/>
              <p:cNvSpPr>
                <a:spLocks noChangeShapeType="1"/>
              </p:cNvSpPr>
              <p:nvPr/>
            </p:nvSpPr>
            <p:spPr bwMode="auto">
              <a:xfrm rot="5400000">
                <a:off x="2222" y="493"/>
                <a:ext cx="0" cy="590"/>
              </a:xfrm>
              <a:prstGeom prst="line">
                <a:avLst/>
              </a:prstGeom>
              <a:noFill/>
              <a:ln w="25400">
                <a:solidFill>
                  <a:schemeClr val="tx1"/>
                </a:solidFill>
                <a:round/>
                <a:headEnd/>
                <a:tailEnd type="arrow" w="lg" len="lg"/>
              </a:ln>
              <a:extLst>
                <a:ext uri="{909E8E84-426E-40DD-AFC4-6F175D3DCCD1}">
                  <a14:hiddenFill xmlns:a14="http://schemas.microsoft.com/office/drawing/2010/main">
                    <a:noFill/>
                  </a14:hiddenFill>
                </a:ext>
              </a:extLst>
            </p:spPr>
            <p:txBody>
              <a:bodyPr/>
              <a:lstStyle/>
              <a:p>
                <a:endParaRPr lang="en-GB"/>
              </a:p>
            </p:txBody>
          </p:sp>
          <p:sp>
            <p:nvSpPr>
              <p:cNvPr id="85" name="Line 39"/>
              <p:cNvSpPr>
                <a:spLocks noChangeShapeType="1"/>
              </p:cNvSpPr>
              <p:nvPr/>
            </p:nvSpPr>
            <p:spPr bwMode="auto">
              <a:xfrm rot="5400000">
                <a:off x="1972" y="789"/>
                <a:ext cx="91"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grpSp>
        <p:sp>
          <p:nvSpPr>
            <p:cNvPr id="79" name="Rectangle 40"/>
            <p:cNvSpPr>
              <a:spLocks noChangeArrowheads="1"/>
            </p:cNvSpPr>
            <p:nvPr/>
          </p:nvSpPr>
          <p:spPr bwMode="auto">
            <a:xfrm>
              <a:off x="2627313" y="765175"/>
              <a:ext cx="649287"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eaLnBrk="1" hangingPunct="1">
                <a:buFont typeface="Wingdings" panose="05000000000000000000" pitchFamily="2" charset="2"/>
                <a:buNone/>
              </a:pPr>
              <a:r>
                <a:rPr lang="en-GB" altLang="en-US" sz="2600" b="1" i="1">
                  <a:solidFill>
                    <a:srgbClr val="000000"/>
                  </a:solidFill>
                  <a:latin typeface="Times New Roman" panose="02020603050405020304" pitchFamily="18" charset="0"/>
                </a:rPr>
                <a:t>F</a:t>
              </a:r>
              <a:r>
                <a:rPr lang="en-GB" altLang="en-US" sz="2600" b="1" i="1" baseline="-25000">
                  <a:solidFill>
                    <a:srgbClr val="000000"/>
                  </a:solidFill>
                  <a:latin typeface="Times New Roman" panose="02020603050405020304" pitchFamily="18" charset="0"/>
                </a:rPr>
                <a:t>r</a:t>
              </a:r>
              <a:endParaRPr lang="en-US" altLang="en-US" sz="2600" b="1" i="1" baseline="-25000">
                <a:solidFill>
                  <a:srgbClr val="000000"/>
                </a:solidFill>
                <a:latin typeface="Times New Roman" panose="02020603050405020304" pitchFamily="18" charset="0"/>
              </a:endParaRPr>
            </a:p>
          </p:txBody>
        </p:sp>
        <p:grpSp>
          <p:nvGrpSpPr>
            <p:cNvPr id="80" name="Group 54"/>
            <p:cNvGrpSpPr>
              <a:grpSpLocks/>
            </p:cNvGrpSpPr>
            <p:nvPr/>
          </p:nvGrpSpPr>
          <p:grpSpPr bwMode="auto">
            <a:xfrm rot="10800000">
              <a:off x="4000865" y="1137439"/>
              <a:ext cx="936625" cy="144462"/>
              <a:chOff x="1927" y="743"/>
              <a:chExt cx="590" cy="91"/>
            </a:xfrm>
          </p:grpSpPr>
          <p:sp>
            <p:nvSpPr>
              <p:cNvPr id="82" name="Line 38"/>
              <p:cNvSpPr>
                <a:spLocks noChangeShapeType="1"/>
              </p:cNvSpPr>
              <p:nvPr/>
            </p:nvSpPr>
            <p:spPr bwMode="auto">
              <a:xfrm rot="5400000">
                <a:off x="2222" y="493"/>
                <a:ext cx="0" cy="590"/>
              </a:xfrm>
              <a:prstGeom prst="line">
                <a:avLst/>
              </a:prstGeom>
              <a:noFill/>
              <a:ln w="25400">
                <a:solidFill>
                  <a:schemeClr val="tx1"/>
                </a:solidFill>
                <a:round/>
                <a:headEnd/>
                <a:tailEnd type="arrow" w="lg" len="lg"/>
              </a:ln>
              <a:extLst>
                <a:ext uri="{909E8E84-426E-40DD-AFC4-6F175D3DCCD1}">
                  <a14:hiddenFill xmlns:a14="http://schemas.microsoft.com/office/drawing/2010/main">
                    <a:noFill/>
                  </a14:hiddenFill>
                </a:ext>
              </a:extLst>
            </p:spPr>
            <p:txBody>
              <a:bodyPr/>
              <a:lstStyle/>
              <a:p>
                <a:endParaRPr lang="en-GB"/>
              </a:p>
            </p:txBody>
          </p:sp>
          <p:sp>
            <p:nvSpPr>
              <p:cNvPr id="83" name="Line 39"/>
              <p:cNvSpPr>
                <a:spLocks noChangeShapeType="1"/>
              </p:cNvSpPr>
              <p:nvPr/>
            </p:nvSpPr>
            <p:spPr bwMode="auto">
              <a:xfrm rot="5400000">
                <a:off x="1972" y="789"/>
                <a:ext cx="91"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grpSp>
        <p:sp>
          <p:nvSpPr>
            <p:cNvPr id="81" name="Line 11"/>
            <p:cNvSpPr>
              <a:spLocks noChangeShapeType="1"/>
            </p:cNvSpPr>
            <p:nvPr/>
          </p:nvSpPr>
          <p:spPr bwMode="auto">
            <a:xfrm>
              <a:off x="2801938" y="1268413"/>
              <a:ext cx="2592387"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gr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586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5866"/>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5867"/>
                                        </p:tgtEl>
                                        <p:attrNameLst>
                                          <p:attrName>style.visibility</p:attrName>
                                        </p:attrNameLst>
                                      </p:cBhvr>
                                      <p:to>
                                        <p:strVal val="visible"/>
                                      </p:to>
                                    </p:set>
                                  </p:childTnLst>
                                </p:cTn>
                              </p:par>
                            </p:childTnLst>
                          </p:cTn>
                        </p:par>
                        <p:par>
                          <p:cTn id="15" fill="hold" nodeType="afterGroup">
                            <p:stCondLst>
                              <p:cond delay="0"/>
                            </p:stCondLst>
                            <p:childTnLst>
                              <p:par>
                                <p:cTn id="16" presetID="1" presetClass="entr" presetSubtype="0" fill="hold" grpId="0" nodeType="afterEffect">
                                  <p:stCondLst>
                                    <p:cond delay="500"/>
                                  </p:stCondLst>
                                  <p:childTnLst>
                                    <p:set>
                                      <p:cBhvr>
                                        <p:cTn id="17" dur="1" fill="hold">
                                          <p:stCondLst>
                                            <p:cond delay="0"/>
                                          </p:stCondLst>
                                        </p:cTn>
                                        <p:tgtEl>
                                          <p:spTgt spid="3586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64" grpId="0" animBg="1"/>
      <p:bldP spid="35865" grpId="0"/>
      <p:bldP spid="35866" grpId="0"/>
      <p:bldP spid="35867"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831" name="AutoShape 39"/>
          <p:cNvSpPr>
            <a:spLocks noChangeArrowheads="1"/>
          </p:cNvSpPr>
          <p:nvPr/>
        </p:nvSpPr>
        <p:spPr bwMode="auto">
          <a:xfrm>
            <a:off x="8804275" y="174625"/>
            <a:ext cx="187325" cy="265113"/>
          </a:xfrm>
          <a:prstGeom prst="star5">
            <a:avLst/>
          </a:prstGeom>
          <a:solidFill>
            <a:srgbClr val="3366FF"/>
          </a:solidFill>
          <a:ln w="38100">
            <a:solidFill>
              <a:srgbClr val="0000CC"/>
            </a:solidFill>
            <a:miter lim="800000"/>
            <a:headEnd/>
            <a:tailEnd/>
          </a:ln>
          <a:effectLst/>
        </p:spPr>
        <p:txBody>
          <a:bodyPr wrap="none" anchor="ctr"/>
          <a:lstStyle/>
          <a:p>
            <a:pPr algn="ctr" eaLnBrk="0" hangingPunct="0">
              <a:defRPr/>
            </a:pPr>
            <a:endParaRPr lang="en-US" sz="2400">
              <a:latin typeface="Times New Roman" pitchFamily="18" charset="0"/>
            </a:endParaRPr>
          </a:p>
        </p:txBody>
      </p:sp>
      <p:sp>
        <p:nvSpPr>
          <p:cNvPr id="16400" name="Rectangle 43"/>
          <p:cNvSpPr>
            <a:spLocks noChangeArrowheads="1"/>
          </p:cNvSpPr>
          <p:nvPr/>
        </p:nvSpPr>
        <p:spPr bwMode="auto">
          <a:xfrm>
            <a:off x="340702" y="2061488"/>
            <a:ext cx="8315325"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2600" b="1" i="1" dirty="0">
                <a:solidFill>
                  <a:srgbClr val="000000"/>
                </a:solidFill>
                <a:latin typeface="Times New Roman" panose="02020603050405020304" pitchFamily="18" charset="0"/>
              </a:rPr>
              <a:t>F</a:t>
            </a:r>
            <a:r>
              <a:rPr lang="en-US" altLang="en-US" sz="2600" b="1" i="1" baseline="-25000" dirty="0">
                <a:solidFill>
                  <a:srgbClr val="000000"/>
                </a:solidFill>
                <a:latin typeface="Times New Roman" panose="02020603050405020304" pitchFamily="18" charset="0"/>
              </a:rPr>
              <a:t>r</a:t>
            </a:r>
            <a:r>
              <a:rPr lang="en-US" altLang="en-US" sz="2400" b="1" dirty="0">
                <a:latin typeface="Comic Sans MS" panose="030F0702030302020204" pitchFamily="66" charset="0"/>
              </a:rPr>
              <a:t> is the component of the contact force trying to prevent motion.</a:t>
            </a:r>
          </a:p>
        </p:txBody>
      </p:sp>
      <p:sp>
        <p:nvSpPr>
          <p:cNvPr id="33836" name="Rectangle 44"/>
          <p:cNvSpPr>
            <a:spLocks noChangeArrowheads="1"/>
          </p:cNvSpPr>
          <p:nvPr/>
        </p:nvSpPr>
        <p:spPr bwMode="auto">
          <a:xfrm>
            <a:off x="438871" y="2995613"/>
            <a:ext cx="8135937" cy="885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sz="2400" b="1" dirty="0">
                <a:latin typeface="Comic Sans MS" panose="030F0702030302020204" pitchFamily="66" charset="0"/>
              </a:rPr>
              <a:t>As we pull harder and increase the size of </a:t>
            </a:r>
            <a:r>
              <a:rPr lang="en-GB" altLang="en-US" sz="2600" b="1" i="1" dirty="0">
                <a:solidFill>
                  <a:srgbClr val="000000"/>
                </a:solidFill>
                <a:latin typeface="Times New Roman" panose="02020603050405020304" pitchFamily="18" charset="0"/>
              </a:rPr>
              <a:t>T</a:t>
            </a:r>
            <a:r>
              <a:rPr lang="en-GB" altLang="en-US" sz="2400" b="1" dirty="0">
                <a:latin typeface="Comic Sans MS" panose="030F0702030302020204" pitchFamily="66" charset="0"/>
              </a:rPr>
              <a:t>,</a:t>
            </a:r>
          </a:p>
          <a:p>
            <a:pPr eaLnBrk="1" hangingPunct="1"/>
            <a:r>
              <a:rPr lang="en-GB" altLang="en-US" sz="2600" b="1" i="1" dirty="0">
                <a:solidFill>
                  <a:srgbClr val="000000"/>
                </a:solidFill>
                <a:latin typeface="Times New Roman" panose="02020603050405020304" pitchFamily="18" charset="0"/>
              </a:rPr>
              <a:t>F</a:t>
            </a:r>
            <a:r>
              <a:rPr lang="en-GB" altLang="en-US" sz="2600" b="1" i="1" baseline="-25000" dirty="0">
                <a:solidFill>
                  <a:srgbClr val="000000"/>
                </a:solidFill>
                <a:latin typeface="Times New Roman" panose="02020603050405020304" pitchFamily="18" charset="0"/>
              </a:rPr>
              <a:t>r</a:t>
            </a:r>
            <a:r>
              <a:rPr lang="en-GB" altLang="en-US" sz="2400" b="1" dirty="0">
                <a:latin typeface="Comic Sans MS" panose="030F0702030302020204" pitchFamily="66" charset="0"/>
              </a:rPr>
              <a:t>  gets larger to try to prevent the parcel moving.</a:t>
            </a:r>
            <a:endParaRPr lang="en-US" altLang="en-US" sz="2400" b="1" dirty="0">
              <a:latin typeface="Comic Sans MS" panose="030F0702030302020204" pitchFamily="66" charset="0"/>
            </a:endParaRPr>
          </a:p>
        </p:txBody>
      </p:sp>
      <p:sp>
        <p:nvSpPr>
          <p:cNvPr id="33837" name="Rectangle 45"/>
          <p:cNvSpPr>
            <a:spLocks noChangeArrowheads="1"/>
          </p:cNvSpPr>
          <p:nvPr/>
        </p:nvSpPr>
        <p:spPr bwMode="auto">
          <a:xfrm>
            <a:off x="330921" y="3995738"/>
            <a:ext cx="8351837" cy="1212850"/>
          </a:xfrm>
          <a:prstGeom prst="rect">
            <a:avLst/>
          </a:prstGeom>
          <a:solidFill>
            <a:schemeClr val="accent1"/>
          </a:solidFill>
          <a:ln w="25400">
            <a:solidFill>
              <a:schemeClr val="folHlink"/>
            </a:solidFill>
            <a:miter lim="800000"/>
            <a:headEnd/>
            <a:tailEnd/>
          </a:ln>
        </p:spPr>
        <p:txBody>
          <a:bodyPr anchor="ct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n-US" sz="2400" b="1">
                <a:solidFill>
                  <a:schemeClr val="folHlink"/>
                </a:solidFill>
                <a:latin typeface="Comic Sans MS" panose="030F0702030302020204" pitchFamily="66" charset="0"/>
              </a:rPr>
              <a:t>At some stage, depending on the slipperiness of the surfaces, the frictional force cannot get any larger and the parcel starts to slide.</a:t>
            </a:r>
            <a:endParaRPr lang="en-US" altLang="en-US" sz="2400" b="1">
              <a:solidFill>
                <a:schemeClr val="folHlink"/>
              </a:solidFill>
              <a:latin typeface="Comic Sans MS" panose="030F0702030302020204" pitchFamily="66" charset="0"/>
            </a:endParaRPr>
          </a:p>
        </p:txBody>
      </p:sp>
      <p:sp>
        <p:nvSpPr>
          <p:cNvPr id="50" name="Rectangle 44"/>
          <p:cNvSpPr>
            <a:spLocks noChangeArrowheads="1"/>
          </p:cNvSpPr>
          <p:nvPr/>
        </p:nvSpPr>
        <p:spPr bwMode="auto">
          <a:xfrm>
            <a:off x="520090" y="5350302"/>
            <a:ext cx="8135937"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sz="2400" b="1" dirty="0">
                <a:latin typeface="Comic Sans MS" panose="030F0702030302020204" pitchFamily="66" charset="0"/>
              </a:rPr>
              <a:t>(As it is clumsy to say frictional component all the time, we usually just say frictional force.)</a:t>
            </a:r>
            <a:endParaRPr lang="en-US" altLang="en-US" sz="2400" b="1" dirty="0">
              <a:latin typeface="Comic Sans MS" panose="030F0702030302020204" pitchFamily="66" charset="0"/>
            </a:endParaRPr>
          </a:p>
        </p:txBody>
      </p:sp>
      <p:grpSp>
        <p:nvGrpSpPr>
          <p:cNvPr id="72" name="Group 71"/>
          <p:cNvGrpSpPr/>
          <p:nvPr/>
        </p:nvGrpSpPr>
        <p:grpSpPr>
          <a:xfrm>
            <a:off x="2506663" y="188913"/>
            <a:ext cx="3336925" cy="1871662"/>
            <a:chOff x="2506663" y="188913"/>
            <a:chExt cx="3336925" cy="1871662"/>
          </a:xfrm>
        </p:grpSpPr>
        <p:sp>
          <p:nvSpPr>
            <p:cNvPr id="73" name="Rectangle 67"/>
            <p:cNvSpPr>
              <a:spLocks noChangeArrowheads="1"/>
            </p:cNvSpPr>
            <p:nvPr/>
          </p:nvSpPr>
          <p:spPr bwMode="auto">
            <a:xfrm>
              <a:off x="2506663" y="269875"/>
              <a:ext cx="3336925" cy="1727200"/>
            </a:xfrm>
            <a:prstGeom prst="rect">
              <a:avLst/>
            </a:prstGeom>
            <a:solidFill>
              <a:schemeClr val="bg1"/>
            </a:solidFill>
            <a:ln w="25400">
              <a:solidFill>
                <a:schemeClr val="hlink"/>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GB" altLang="en-US"/>
            </a:p>
          </p:txBody>
        </p:sp>
        <p:sp>
          <p:nvSpPr>
            <p:cNvPr id="74" name="Rectangle 7"/>
            <p:cNvSpPr>
              <a:spLocks noChangeArrowheads="1"/>
            </p:cNvSpPr>
            <p:nvPr/>
          </p:nvSpPr>
          <p:spPr bwMode="auto">
            <a:xfrm>
              <a:off x="3871913" y="1125538"/>
              <a:ext cx="250825" cy="142875"/>
            </a:xfrm>
            <a:prstGeom prst="rect">
              <a:avLst/>
            </a:prstGeom>
            <a:solidFill>
              <a:srgbClr val="00FF00"/>
            </a:solidFill>
            <a:ln w="25400">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GB" altLang="en-US"/>
            </a:p>
          </p:txBody>
        </p:sp>
        <p:sp>
          <p:nvSpPr>
            <p:cNvPr id="75" name="Rectangle 8"/>
            <p:cNvSpPr>
              <a:spLocks noChangeArrowheads="1"/>
            </p:cNvSpPr>
            <p:nvPr/>
          </p:nvSpPr>
          <p:spPr bwMode="auto">
            <a:xfrm>
              <a:off x="4787900" y="1273175"/>
              <a:ext cx="100806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eaLnBrk="1" hangingPunct="1">
                <a:buFont typeface="Wingdings" panose="05000000000000000000" pitchFamily="2" charset="2"/>
                <a:buNone/>
              </a:pPr>
              <a:r>
                <a:rPr lang="en-GB" altLang="en-US" sz="2000" b="1" i="1">
                  <a:solidFill>
                    <a:srgbClr val="000000"/>
                  </a:solidFill>
                  <a:latin typeface="Comic Sans MS" panose="030F0702030302020204" pitchFamily="66" charset="0"/>
                </a:rPr>
                <a:t>table</a:t>
              </a:r>
              <a:endParaRPr lang="en-US" altLang="en-US" sz="2000" b="1" i="1">
                <a:solidFill>
                  <a:srgbClr val="000000"/>
                </a:solidFill>
                <a:latin typeface="Comic Sans MS" panose="030F0702030302020204" pitchFamily="66" charset="0"/>
              </a:endParaRPr>
            </a:p>
          </p:txBody>
        </p:sp>
        <p:sp>
          <p:nvSpPr>
            <p:cNvPr id="76" name="Rectangle 35"/>
            <p:cNvSpPr>
              <a:spLocks noChangeArrowheads="1"/>
            </p:cNvSpPr>
            <p:nvPr/>
          </p:nvSpPr>
          <p:spPr bwMode="auto">
            <a:xfrm>
              <a:off x="4869071" y="781568"/>
              <a:ext cx="43180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eaLnBrk="1" hangingPunct="1">
                <a:buFont typeface="Wingdings" panose="05000000000000000000" pitchFamily="2" charset="2"/>
                <a:buNone/>
              </a:pPr>
              <a:r>
                <a:rPr lang="en-GB" altLang="en-US" sz="2600" b="1" i="1" dirty="0">
                  <a:solidFill>
                    <a:srgbClr val="000000"/>
                  </a:solidFill>
                  <a:latin typeface="Times New Roman" panose="02020603050405020304" pitchFamily="18" charset="0"/>
                </a:rPr>
                <a:t>T</a:t>
              </a:r>
              <a:endParaRPr lang="en-US" altLang="en-US" sz="2600" b="1" i="1" dirty="0">
                <a:solidFill>
                  <a:srgbClr val="000000"/>
                </a:solidFill>
                <a:latin typeface="Times New Roman" panose="02020603050405020304" pitchFamily="18" charset="0"/>
              </a:endParaRPr>
            </a:p>
          </p:txBody>
        </p:sp>
        <p:grpSp>
          <p:nvGrpSpPr>
            <p:cNvPr id="77" name="Group 61"/>
            <p:cNvGrpSpPr>
              <a:grpSpLocks/>
            </p:cNvGrpSpPr>
            <p:nvPr/>
          </p:nvGrpSpPr>
          <p:grpSpPr bwMode="auto">
            <a:xfrm>
              <a:off x="3419475" y="188913"/>
              <a:ext cx="720725" cy="1871662"/>
              <a:chOff x="2154" y="119"/>
              <a:chExt cx="454" cy="1179"/>
            </a:xfrm>
          </p:grpSpPr>
          <p:grpSp>
            <p:nvGrpSpPr>
              <p:cNvPr id="86" name="Group 10"/>
              <p:cNvGrpSpPr>
                <a:grpSpLocks/>
              </p:cNvGrpSpPr>
              <p:nvPr/>
            </p:nvGrpSpPr>
            <p:grpSpPr bwMode="auto">
              <a:xfrm>
                <a:off x="2472" y="709"/>
                <a:ext cx="91" cy="408"/>
                <a:chOff x="4377" y="2069"/>
                <a:chExt cx="91" cy="408"/>
              </a:xfrm>
            </p:grpSpPr>
            <p:sp>
              <p:nvSpPr>
                <p:cNvPr id="92" name="Line 11"/>
                <p:cNvSpPr>
                  <a:spLocks noChangeShapeType="1"/>
                </p:cNvSpPr>
                <p:nvPr/>
              </p:nvSpPr>
              <p:spPr bwMode="auto">
                <a:xfrm>
                  <a:off x="4422" y="2069"/>
                  <a:ext cx="0" cy="408"/>
                </a:xfrm>
                <a:prstGeom prst="line">
                  <a:avLst/>
                </a:prstGeom>
                <a:noFill/>
                <a:ln w="25400">
                  <a:solidFill>
                    <a:schemeClr val="tx1"/>
                  </a:solidFill>
                  <a:round/>
                  <a:headEnd/>
                  <a:tailEnd type="arrow" w="lg" len="lg"/>
                </a:ln>
                <a:extLst>
                  <a:ext uri="{909E8E84-426E-40DD-AFC4-6F175D3DCCD1}">
                    <a14:hiddenFill xmlns:a14="http://schemas.microsoft.com/office/drawing/2010/main">
                      <a:noFill/>
                    </a14:hiddenFill>
                  </a:ext>
                </a:extLst>
              </p:spPr>
              <p:txBody>
                <a:bodyPr/>
                <a:lstStyle/>
                <a:p>
                  <a:endParaRPr lang="en-GB"/>
                </a:p>
              </p:txBody>
            </p:sp>
            <p:sp>
              <p:nvSpPr>
                <p:cNvPr id="93" name="Line 12"/>
                <p:cNvSpPr>
                  <a:spLocks noChangeShapeType="1"/>
                </p:cNvSpPr>
                <p:nvPr/>
              </p:nvSpPr>
              <p:spPr bwMode="auto">
                <a:xfrm>
                  <a:off x="4377" y="2386"/>
                  <a:ext cx="91"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grpSp>
          <p:sp>
            <p:nvSpPr>
              <p:cNvPr id="87" name="Rectangle 17"/>
              <p:cNvSpPr>
                <a:spLocks noChangeArrowheads="1"/>
              </p:cNvSpPr>
              <p:nvPr/>
            </p:nvSpPr>
            <p:spPr bwMode="auto">
              <a:xfrm>
                <a:off x="2154" y="990"/>
                <a:ext cx="408" cy="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eaLnBrk="1" hangingPunct="1">
                  <a:buFont typeface="Wingdings" panose="05000000000000000000" pitchFamily="2" charset="2"/>
                  <a:buNone/>
                </a:pPr>
                <a:r>
                  <a:rPr lang="en-GB" altLang="en-US" sz="2600" b="1" i="1" dirty="0">
                    <a:solidFill>
                      <a:srgbClr val="000000"/>
                    </a:solidFill>
                    <a:latin typeface="Times New Roman" panose="02020603050405020304" pitchFamily="18" charset="0"/>
                  </a:rPr>
                  <a:t>W</a:t>
                </a:r>
                <a:endParaRPr lang="en-US" altLang="en-US" sz="2600" b="1" i="1" dirty="0">
                  <a:solidFill>
                    <a:srgbClr val="000000"/>
                  </a:solidFill>
                  <a:latin typeface="Times New Roman" panose="02020603050405020304" pitchFamily="18" charset="0"/>
                </a:endParaRPr>
              </a:p>
            </p:txBody>
          </p:sp>
          <p:grpSp>
            <p:nvGrpSpPr>
              <p:cNvPr id="88" name="Group 13"/>
              <p:cNvGrpSpPr>
                <a:grpSpLocks/>
              </p:cNvGrpSpPr>
              <p:nvPr/>
            </p:nvGrpSpPr>
            <p:grpSpPr bwMode="auto">
              <a:xfrm flipV="1">
                <a:off x="2472" y="392"/>
                <a:ext cx="91" cy="408"/>
                <a:chOff x="4377" y="2069"/>
                <a:chExt cx="91" cy="408"/>
              </a:xfrm>
            </p:grpSpPr>
            <p:sp>
              <p:nvSpPr>
                <p:cNvPr id="90" name="Line 14"/>
                <p:cNvSpPr>
                  <a:spLocks noChangeShapeType="1"/>
                </p:cNvSpPr>
                <p:nvPr/>
              </p:nvSpPr>
              <p:spPr bwMode="auto">
                <a:xfrm>
                  <a:off x="4422" y="2069"/>
                  <a:ext cx="0" cy="408"/>
                </a:xfrm>
                <a:prstGeom prst="line">
                  <a:avLst/>
                </a:prstGeom>
                <a:noFill/>
                <a:ln w="25400">
                  <a:solidFill>
                    <a:schemeClr val="tx1"/>
                  </a:solidFill>
                  <a:round/>
                  <a:headEnd/>
                  <a:tailEnd type="arrow" w="lg" len="lg"/>
                </a:ln>
                <a:extLst>
                  <a:ext uri="{909E8E84-426E-40DD-AFC4-6F175D3DCCD1}">
                    <a14:hiddenFill xmlns:a14="http://schemas.microsoft.com/office/drawing/2010/main">
                      <a:noFill/>
                    </a14:hiddenFill>
                  </a:ext>
                </a:extLst>
              </p:spPr>
              <p:txBody>
                <a:bodyPr/>
                <a:lstStyle/>
                <a:p>
                  <a:endParaRPr lang="en-GB"/>
                </a:p>
              </p:txBody>
            </p:sp>
            <p:sp>
              <p:nvSpPr>
                <p:cNvPr id="91" name="Line 15"/>
                <p:cNvSpPr>
                  <a:spLocks noChangeShapeType="1"/>
                </p:cNvSpPr>
                <p:nvPr/>
              </p:nvSpPr>
              <p:spPr bwMode="auto">
                <a:xfrm>
                  <a:off x="4377" y="2386"/>
                  <a:ext cx="91"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grpSp>
          <p:sp>
            <p:nvSpPr>
              <p:cNvPr id="89" name="Rectangle 36"/>
              <p:cNvSpPr>
                <a:spLocks noChangeArrowheads="1"/>
              </p:cNvSpPr>
              <p:nvPr/>
            </p:nvSpPr>
            <p:spPr bwMode="auto">
              <a:xfrm>
                <a:off x="2291" y="119"/>
                <a:ext cx="317" cy="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eaLnBrk="1" hangingPunct="1">
                  <a:buFont typeface="Wingdings" panose="05000000000000000000" pitchFamily="2" charset="2"/>
                  <a:buNone/>
                </a:pPr>
                <a:r>
                  <a:rPr lang="en-GB" altLang="en-US" sz="2600" b="1" i="1">
                    <a:solidFill>
                      <a:srgbClr val="000000"/>
                    </a:solidFill>
                    <a:latin typeface="Times New Roman" panose="02020603050405020304" pitchFamily="18" charset="0"/>
                  </a:rPr>
                  <a:t>R</a:t>
                </a:r>
                <a:endParaRPr lang="en-US" altLang="en-US" sz="2600" b="1" i="1">
                  <a:solidFill>
                    <a:srgbClr val="000000"/>
                  </a:solidFill>
                  <a:latin typeface="Times New Roman" panose="02020603050405020304" pitchFamily="18" charset="0"/>
                </a:endParaRPr>
              </a:p>
            </p:txBody>
          </p:sp>
        </p:grpSp>
        <p:grpSp>
          <p:nvGrpSpPr>
            <p:cNvPr id="78" name="Group 54"/>
            <p:cNvGrpSpPr>
              <a:grpSpLocks/>
            </p:cNvGrpSpPr>
            <p:nvPr/>
          </p:nvGrpSpPr>
          <p:grpSpPr bwMode="auto">
            <a:xfrm>
              <a:off x="3059113" y="1135269"/>
              <a:ext cx="936625" cy="144462"/>
              <a:chOff x="1927" y="743"/>
              <a:chExt cx="590" cy="91"/>
            </a:xfrm>
          </p:grpSpPr>
          <p:sp>
            <p:nvSpPr>
              <p:cNvPr id="84" name="Line 38"/>
              <p:cNvSpPr>
                <a:spLocks noChangeShapeType="1"/>
              </p:cNvSpPr>
              <p:nvPr/>
            </p:nvSpPr>
            <p:spPr bwMode="auto">
              <a:xfrm rot="5400000">
                <a:off x="2222" y="493"/>
                <a:ext cx="0" cy="590"/>
              </a:xfrm>
              <a:prstGeom prst="line">
                <a:avLst/>
              </a:prstGeom>
              <a:noFill/>
              <a:ln w="25400">
                <a:solidFill>
                  <a:schemeClr val="tx1"/>
                </a:solidFill>
                <a:round/>
                <a:headEnd/>
                <a:tailEnd type="arrow" w="lg" len="lg"/>
              </a:ln>
              <a:extLst>
                <a:ext uri="{909E8E84-426E-40DD-AFC4-6F175D3DCCD1}">
                  <a14:hiddenFill xmlns:a14="http://schemas.microsoft.com/office/drawing/2010/main">
                    <a:noFill/>
                  </a14:hiddenFill>
                </a:ext>
              </a:extLst>
            </p:spPr>
            <p:txBody>
              <a:bodyPr/>
              <a:lstStyle/>
              <a:p>
                <a:endParaRPr lang="en-GB"/>
              </a:p>
            </p:txBody>
          </p:sp>
          <p:sp>
            <p:nvSpPr>
              <p:cNvPr id="85" name="Line 39"/>
              <p:cNvSpPr>
                <a:spLocks noChangeShapeType="1"/>
              </p:cNvSpPr>
              <p:nvPr/>
            </p:nvSpPr>
            <p:spPr bwMode="auto">
              <a:xfrm rot="5400000">
                <a:off x="1972" y="789"/>
                <a:ext cx="91"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grpSp>
        <p:sp>
          <p:nvSpPr>
            <p:cNvPr id="79" name="Rectangle 40"/>
            <p:cNvSpPr>
              <a:spLocks noChangeArrowheads="1"/>
            </p:cNvSpPr>
            <p:nvPr/>
          </p:nvSpPr>
          <p:spPr bwMode="auto">
            <a:xfrm>
              <a:off x="2627313" y="765175"/>
              <a:ext cx="649287"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eaLnBrk="1" hangingPunct="1">
                <a:buFont typeface="Wingdings" panose="05000000000000000000" pitchFamily="2" charset="2"/>
                <a:buNone/>
              </a:pPr>
              <a:r>
                <a:rPr lang="en-GB" altLang="en-US" sz="2600" b="1" i="1">
                  <a:solidFill>
                    <a:srgbClr val="000000"/>
                  </a:solidFill>
                  <a:latin typeface="Times New Roman" panose="02020603050405020304" pitchFamily="18" charset="0"/>
                </a:rPr>
                <a:t>F</a:t>
              </a:r>
              <a:r>
                <a:rPr lang="en-GB" altLang="en-US" sz="2600" b="1" i="1" baseline="-25000">
                  <a:solidFill>
                    <a:srgbClr val="000000"/>
                  </a:solidFill>
                  <a:latin typeface="Times New Roman" panose="02020603050405020304" pitchFamily="18" charset="0"/>
                </a:rPr>
                <a:t>r</a:t>
              </a:r>
              <a:endParaRPr lang="en-US" altLang="en-US" sz="2600" b="1" i="1" baseline="-25000">
                <a:solidFill>
                  <a:srgbClr val="000000"/>
                </a:solidFill>
                <a:latin typeface="Times New Roman" panose="02020603050405020304" pitchFamily="18" charset="0"/>
              </a:endParaRPr>
            </a:p>
          </p:txBody>
        </p:sp>
        <p:grpSp>
          <p:nvGrpSpPr>
            <p:cNvPr id="80" name="Group 54"/>
            <p:cNvGrpSpPr>
              <a:grpSpLocks/>
            </p:cNvGrpSpPr>
            <p:nvPr/>
          </p:nvGrpSpPr>
          <p:grpSpPr bwMode="auto">
            <a:xfrm rot="10800000">
              <a:off x="4000865" y="1137439"/>
              <a:ext cx="936625" cy="144462"/>
              <a:chOff x="1927" y="743"/>
              <a:chExt cx="590" cy="91"/>
            </a:xfrm>
          </p:grpSpPr>
          <p:sp>
            <p:nvSpPr>
              <p:cNvPr id="82" name="Line 38"/>
              <p:cNvSpPr>
                <a:spLocks noChangeShapeType="1"/>
              </p:cNvSpPr>
              <p:nvPr/>
            </p:nvSpPr>
            <p:spPr bwMode="auto">
              <a:xfrm rot="5400000">
                <a:off x="2222" y="493"/>
                <a:ext cx="0" cy="590"/>
              </a:xfrm>
              <a:prstGeom prst="line">
                <a:avLst/>
              </a:prstGeom>
              <a:noFill/>
              <a:ln w="25400">
                <a:solidFill>
                  <a:schemeClr val="tx1"/>
                </a:solidFill>
                <a:round/>
                <a:headEnd/>
                <a:tailEnd type="arrow" w="lg" len="lg"/>
              </a:ln>
              <a:extLst>
                <a:ext uri="{909E8E84-426E-40DD-AFC4-6F175D3DCCD1}">
                  <a14:hiddenFill xmlns:a14="http://schemas.microsoft.com/office/drawing/2010/main">
                    <a:noFill/>
                  </a14:hiddenFill>
                </a:ext>
              </a:extLst>
            </p:spPr>
            <p:txBody>
              <a:bodyPr/>
              <a:lstStyle/>
              <a:p>
                <a:endParaRPr lang="en-GB"/>
              </a:p>
            </p:txBody>
          </p:sp>
          <p:sp>
            <p:nvSpPr>
              <p:cNvPr id="83" name="Line 39"/>
              <p:cNvSpPr>
                <a:spLocks noChangeShapeType="1"/>
              </p:cNvSpPr>
              <p:nvPr/>
            </p:nvSpPr>
            <p:spPr bwMode="auto">
              <a:xfrm rot="5400000">
                <a:off x="1972" y="789"/>
                <a:ext cx="91"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grpSp>
        <p:sp>
          <p:nvSpPr>
            <p:cNvPr id="81" name="Line 11"/>
            <p:cNvSpPr>
              <a:spLocks noChangeShapeType="1"/>
            </p:cNvSpPr>
            <p:nvPr/>
          </p:nvSpPr>
          <p:spPr bwMode="auto">
            <a:xfrm>
              <a:off x="2801938" y="1268413"/>
              <a:ext cx="2592387"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gr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3836"/>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3837"/>
                                        </p:tgtEl>
                                        <p:attrNameLst>
                                          <p:attrName>style.visibility</p:attrName>
                                        </p:attrNameLst>
                                      </p:cBhvr>
                                      <p:to>
                                        <p:strVal val="visible"/>
                                      </p:to>
                                    </p:set>
                                  </p:childTnLst>
                                </p:cTn>
                              </p:par>
                            </p:childTnLst>
                          </p:cTn>
                        </p:par>
                      </p:childTnLst>
                    </p:cTn>
                  </p:par>
                  <p:par>
                    <p:cTn id="11" fill="hold">
                      <p:stCondLst>
                        <p:cond delay="indefinite"/>
                      </p:stCondLst>
                      <p:childTnLst>
                        <p:par>
                          <p:cTn id="12" fill="hold" nodeType="after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0"/>
                                        </p:tgtEl>
                                        <p:attrNameLst>
                                          <p:attrName>style.visibility</p:attrName>
                                        </p:attrNameLst>
                                      </p:cBhvr>
                                      <p:to>
                                        <p:strVal val="visible"/>
                                      </p:to>
                                    </p:set>
                                  </p:childTnLst>
                                </p:cTn>
                              </p:par>
                            </p:childTnLst>
                          </p:cTn>
                        </p:par>
                        <p:par>
                          <p:cTn id="15" fill="hold">
                            <p:stCondLst>
                              <p:cond delay="0"/>
                            </p:stCondLst>
                            <p:childTnLst>
                              <p:par>
                                <p:cTn id="16" presetID="1" presetClass="entr" presetSubtype="0" fill="hold" grpId="0" nodeType="afterEffect">
                                  <p:stCondLst>
                                    <p:cond delay="500"/>
                                  </p:stCondLst>
                                  <p:childTnLst>
                                    <p:set>
                                      <p:cBhvr>
                                        <p:cTn id="17" dur="1" fill="hold">
                                          <p:stCondLst>
                                            <p:cond delay="0"/>
                                          </p:stCondLst>
                                        </p:cTn>
                                        <p:tgtEl>
                                          <p:spTgt spid="338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831" grpId="0" animBg="1"/>
      <p:bldP spid="33836" grpId="0"/>
      <p:bldP spid="33837" grpId="0" animBg="1"/>
      <p:bldP spid="5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5"/>
          <p:cNvSpPr>
            <a:spLocks noChangeArrowheads="1"/>
          </p:cNvSpPr>
          <p:nvPr/>
        </p:nvSpPr>
        <p:spPr bwMode="auto">
          <a:xfrm>
            <a:off x="4910138" y="795338"/>
            <a:ext cx="3421062" cy="2151062"/>
          </a:xfrm>
          <a:prstGeom prst="rect">
            <a:avLst/>
          </a:prstGeom>
          <a:solidFill>
            <a:schemeClr val="bg1"/>
          </a:solidFill>
          <a:ln w="25400">
            <a:solidFill>
              <a:schemeClr val="hlink"/>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GB" altLang="en-US"/>
          </a:p>
        </p:txBody>
      </p:sp>
      <p:sp>
        <p:nvSpPr>
          <p:cNvPr id="17411" name="Rectangle 26"/>
          <p:cNvSpPr>
            <a:spLocks noChangeArrowheads="1"/>
          </p:cNvSpPr>
          <p:nvPr/>
        </p:nvSpPr>
        <p:spPr bwMode="auto">
          <a:xfrm>
            <a:off x="395288" y="206375"/>
            <a:ext cx="8497887" cy="85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2400" b="1">
                <a:latin typeface="Comic Sans MS" panose="030F0702030302020204" pitchFamily="66" charset="0"/>
              </a:rPr>
              <a:t>In ice hockey, at one point, a puck is sliding across the ice with speed </a:t>
            </a:r>
            <a:r>
              <a:rPr lang="en-US" altLang="en-US" sz="2600" b="1" i="1">
                <a:solidFill>
                  <a:srgbClr val="000000"/>
                </a:solidFill>
                <a:latin typeface="Times New Roman" panose="02020603050405020304" pitchFamily="18" charset="0"/>
              </a:rPr>
              <a:t>v</a:t>
            </a:r>
            <a:r>
              <a:rPr lang="en-US" altLang="en-US" sz="2400" b="1">
                <a:latin typeface="Comic Sans MS" panose="030F0702030302020204" pitchFamily="66" charset="0"/>
              </a:rPr>
              <a:t>.</a:t>
            </a:r>
          </a:p>
        </p:txBody>
      </p:sp>
      <p:sp>
        <p:nvSpPr>
          <p:cNvPr id="34867" name="Rectangle 51"/>
          <p:cNvSpPr>
            <a:spLocks noChangeArrowheads="1"/>
          </p:cNvSpPr>
          <p:nvPr/>
        </p:nvSpPr>
        <p:spPr bwMode="auto">
          <a:xfrm>
            <a:off x="373064" y="1285876"/>
            <a:ext cx="4176712" cy="1077912"/>
          </a:xfrm>
          <a:prstGeom prst="rect">
            <a:avLst/>
          </a:prstGeom>
          <a:solidFill>
            <a:schemeClr val="accent1"/>
          </a:solidFill>
          <a:ln w="9525">
            <a:solidFill>
              <a:schemeClr val="hlink"/>
            </a:solidFill>
            <a:miter lim="800000"/>
            <a:headEnd/>
            <a:tailEnd/>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2400" b="1" dirty="0">
                <a:solidFill>
                  <a:schemeClr val="hlink"/>
                </a:solidFill>
                <a:latin typeface="Comic Sans MS" panose="030F0702030302020204" pitchFamily="66" charset="0"/>
              </a:rPr>
              <a:t>Decide with your partner what forces are acting on the puck.</a:t>
            </a:r>
          </a:p>
        </p:txBody>
      </p:sp>
      <p:sp>
        <p:nvSpPr>
          <p:cNvPr id="34868" name="Rectangle 52"/>
          <p:cNvSpPr>
            <a:spLocks noChangeArrowheads="1"/>
          </p:cNvSpPr>
          <p:nvPr/>
        </p:nvSpPr>
        <p:spPr bwMode="auto">
          <a:xfrm>
            <a:off x="411163" y="3051175"/>
            <a:ext cx="5275262" cy="498475"/>
          </a:xfrm>
          <a:prstGeom prst="rect">
            <a:avLst/>
          </a:prstGeom>
          <a:solidFill>
            <a:schemeClr val="accent1"/>
          </a:solidFill>
          <a:ln w="9525">
            <a:solidFill>
              <a:schemeClr val="hlink"/>
            </a:solidFill>
            <a:miter lim="800000"/>
            <a:headEnd/>
            <a:tailEnd/>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sz="2400" b="1">
                <a:solidFill>
                  <a:schemeClr val="hlink"/>
                </a:solidFill>
                <a:latin typeface="Comic Sans MS" panose="030F0702030302020204" pitchFamily="66" charset="0"/>
              </a:rPr>
              <a:t>Ans: We still have </a:t>
            </a:r>
            <a:r>
              <a:rPr lang="en-GB" altLang="en-US" sz="2600" b="1" i="1">
                <a:solidFill>
                  <a:schemeClr val="hlink"/>
                </a:solidFill>
                <a:latin typeface="Times New Roman" panose="02020603050405020304" pitchFamily="18" charset="0"/>
              </a:rPr>
              <a:t>W</a:t>
            </a:r>
            <a:r>
              <a:rPr lang="en-GB" altLang="en-US" sz="2400" b="1">
                <a:solidFill>
                  <a:schemeClr val="hlink"/>
                </a:solidFill>
                <a:latin typeface="Comic Sans MS" panose="030F0702030302020204" pitchFamily="66" charset="0"/>
              </a:rPr>
              <a:t>, </a:t>
            </a:r>
            <a:r>
              <a:rPr lang="en-GB" altLang="en-US" sz="2600" b="1" i="1">
                <a:solidFill>
                  <a:schemeClr val="hlink"/>
                </a:solidFill>
                <a:latin typeface="Times New Roman" panose="02020603050405020304" pitchFamily="18" charset="0"/>
              </a:rPr>
              <a:t>R</a:t>
            </a:r>
            <a:r>
              <a:rPr lang="en-GB" altLang="en-US" sz="2400" b="1">
                <a:solidFill>
                  <a:schemeClr val="hlink"/>
                </a:solidFill>
                <a:latin typeface="Comic Sans MS" panose="030F0702030302020204" pitchFamily="66" charset="0"/>
              </a:rPr>
              <a:t> and </a:t>
            </a:r>
            <a:r>
              <a:rPr lang="en-GB" altLang="en-US" sz="2600" b="1" i="1">
                <a:solidFill>
                  <a:schemeClr val="hlink"/>
                </a:solidFill>
                <a:latin typeface="Times New Roman" panose="02020603050405020304" pitchFamily="18" charset="0"/>
              </a:rPr>
              <a:t>F</a:t>
            </a:r>
            <a:r>
              <a:rPr lang="en-GB" altLang="en-US" sz="2600" b="1" i="1" baseline="-25000">
                <a:solidFill>
                  <a:schemeClr val="hlink"/>
                </a:solidFill>
                <a:latin typeface="Times New Roman" panose="02020603050405020304" pitchFamily="18" charset="0"/>
              </a:rPr>
              <a:t>r </a:t>
            </a:r>
            <a:r>
              <a:rPr lang="en-GB" altLang="en-US" sz="2400" b="1">
                <a:solidFill>
                  <a:schemeClr val="hlink"/>
                </a:solidFill>
                <a:latin typeface="Comic Sans MS" panose="030F0702030302020204" pitchFamily="66" charset="0"/>
              </a:rPr>
              <a:t>.</a:t>
            </a:r>
            <a:endParaRPr lang="en-US" altLang="en-US" sz="2400" b="1">
              <a:solidFill>
                <a:schemeClr val="hlink"/>
              </a:solidFill>
              <a:latin typeface="Comic Sans MS" panose="030F0702030302020204" pitchFamily="66" charset="0"/>
            </a:endParaRPr>
          </a:p>
        </p:txBody>
      </p:sp>
      <p:grpSp>
        <p:nvGrpSpPr>
          <p:cNvPr id="2" name="Group 56"/>
          <p:cNvGrpSpPr>
            <a:grpSpLocks/>
          </p:cNvGrpSpPr>
          <p:nvPr/>
        </p:nvGrpSpPr>
        <p:grpSpPr bwMode="auto">
          <a:xfrm>
            <a:off x="6443663" y="1917700"/>
            <a:ext cx="144462" cy="647700"/>
            <a:chOff x="4377" y="2069"/>
            <a:chExt cx="91" cy="408"/>
          </a:xfrm>
        </p:grpSpPr>
        <p:sp>
          <p:nvSpPr>
            <p:cNvPr id="17431" name="Line 57"/>
            <p:cNvSpPr>
              <a:spLocks noChangeShapeType="1"/>
            </p:cNvSpPr>
            <p:nvPr/>
          </p:nvSpPr>
          <p:spPr bwMode="auto">
            <a:xfrm>
              <a:off x="4422" y="2069"/>
              <a:ext cx="0" cy="408"/>
            </a:xfrm>
            <a:prstGeom prst="line">
              <a:avLst/>
            </a:prstGeom>
            <a:noFill/>
            <a:ln w="25400">
              <a:solidFill>
                <a:schemeClr val="tx1"/>
              </a:solidFill>
              <a:round/>
              <a:headEnd/>
              <a:tailEnd type="arrow" w="lg" len="lg"/>
            </a:ln>
            <a:extLst>
              <a:ext uri="{909E8E84-426E-40DD-AFC4-6F175D3DCCD1}">
                <a14:hiddenFill xmlns:a14="http://schemas.microsoft.com/office/drawing/2010/main">
                  <a:noFill/>
                </a14:hiddenFill>
              </a:ext>
            </a:extLst>
          </p:spPr>
          <p:txBody>
            <a:bodyPr/>
            <a:lstStyle/>
            <a:p>
              <a:endParaRPr lang="en-GB"/>
            </a:p>
          </p:txBody>
        </p:sp>
        <p:sp>
          <p:nvSpPr>
            <p:cNvPr id="17432" name="Line 58"/>
            <p:cNvSpPr>
              <a:spLocks noChangeShapeType="1"/>
            </p:cNvSpPr>
            <p:nvPr/>
          </p:nvSpPr>
          <p:spPr bwMode="auto">
            <a:xfrm>
              <a:off x="4377" y="2386"/>
              <a:ext cx="91"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grpSp>
      <p:grpSp>
        <p:nvGrpSpPr>
          <p:cNvPr id="3" name="Group 59"/>
          <p:cNvGrpSpPr>
            <a:grpSpLocks/>
          </p:cNvGrpSpPr>
          <p:nvPr/>
        </p:nvGrpSpPr>
        <p:grpSpPr bwMode="auto">
          <a:xfrm flipV="1">
            <a:off x="6443663" y="1414463"/>
            <a:ext cx="144462" cy="647700"/>
            <a:chOff x="4377" y="2069"/>
            <a:chExt cx="91" cy="408"/>
          </a:xfrm>
        </p:grpSpPr>
        <p:sp>
          <p:nvSpPr>
            <p:cNvPr id="17429" name="Line 60"/>
            <p:cNvSpPr>
              <a:spLocks noChangeShapeType="1"/>
            </p:cNvSpPr>
            <p:nvPr/>
          </p:nvSpPr>
          <p:spPr bwMode="auto">
            <a:xfrm>
              <a:off x="4422" y="2069"/>
              <a:ext cx="0" cy="408"/>
            </a:xfrm>
            <a:prstGeom prst="line">
              <a:avLst/>
            </a:prstGeom>
            <a:noFill/>
            <a:ln w="25400">
              <a:solidFill>
                <a:schemeClr val="tx1"/>
              </a:solidFill>
              <a:round/>
              <a:headEnd/>
              <a:tailEnd type="arrow" w="lg" len="lg"/>
            </a:ln>
            <a:extLst>
              <a:ext uri="{909E8E84-426E-40DD-AFC4-6F175D3DCCD1}">
                <a14:hiddenFill xmlns:a14="http://schemas.microsoft.com/office/drawing/2010/main">
                  <a:noFill/>
                </a14:hiddenFill>
              </a:ext>
            </a:extLst>
          </p:spPr>
          <p:txBody>
            <a:bodyPr/>
            <a:lstStyle/>
            <a:p>
              <a:endParaRPr lang="en-GB"/>
            </a:p>
          </p:txBody>
        </p:sp>
        <p:sp>
          <p:nvSpPr>
            <p:cNvPr id="17430" name="Line 61"/>
            <p:cNvSpPr>
              <a:spLocks noChangeShapeType="1"/>
            </p:cNvSpPr>
            <p:nvPr/>
          </p:nvSpPr>
          <p:spPr bwMode="auto">
            <a:xfrm>
              <a:off x="4377" y="2386"/>
              <a:ext cx="91"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grpSp>
      <p:sp>
        <p:nvSpPr>
          <p:cNvPr id="34878" name="Rectangle 62"/>
          <p:cNvSpPr>
            <a:spLocks noChangeArrowheads="1"/>
          </p:cNvSpPr>
          <p:nvPr/>
        </p:nvSpPr>
        <p:spPr bwMode="auto">
          <a:xfrm>
            <a:off x="5938838" y="2363788"/>
            <a:ext cx="64770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eaLnBrk="1" hangingPunct="1">
              <a:buFont typeface="Wingdings" panose="05000000000000000000" pitchFamily="2" charset="2"/>
              <a:buNone/>
            </a:pPr>
            <a:r>
              <a:rPr lang="en-GB" altLang="en-US" sz="2600" b="1" i="1">
                <a:solidFill>
                  <a:srgbClr val="000000"/>
                </a:solidFill>
                <a:latin typeface="Times New Roman" panose="02020603050405020304" pitchFamily="18" charset="0"/>
              </a:rPr>
              <a:t>W</a:t>
            </a:r>
            <a:endParaRPr lang="en-US" altLang="en-US" sz="2600" b="1" i="1">
              <a:solidFill>
                <a:srgbClr val="000000"/>
              </a:solidFill>
              <a:latin typeface="Times New Roman" panose="02020603050405020304" pitchFamily="18" charset="0"/>
            </a:endParaRPr>
          </a:p>
        </p:txBody>
      </p:sp>
      <p:sp>
        <p:nvSpPr>
          <p:cNvPr id="34879" name="Rectangle 63"/>
          <p:cNvSpPr>
            <a:spLocks noChangeArrowheads="1"/>
          </p:cNvSpPr>
          <p:nvPr/>
        </p:nvSpPr>
        <p:spPr bwMode="auto">
          <a:xfrm>
            <a:off x="6156325" y="981075"/>
            <a:ext cx="503238"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eaLnBrk="1" hangingPunct="1">
              <a:buFont typeface="Wingdings" panose="05000000000000000000" pitchFamily="2" charset="2"/>
              <a:buNone/>
            </a:pPr>
            <a:r>
              <a:rPr lang="en-GB" altLang="en-US" sz="2600" b="1" i="1">
                <a:solidFill>
                  <a:srgbClr val="000000"/>
                </a:solidFill>
                <a:latin typeface="Times New Roman" panose="02020603050405020304" pitchFamily="18" charset="0"/>
              </a:rPr>
              <a:t>R</a:t>
            </a:r>
            <a:endParaRPr lang="en-US" altLang="en-US" sz="2600" b="1" i="1">
              <a:solidFill>
                <a:srgbClr val="000000"/>
              </a:solidFill>
              <a:latin typeface="Times New Roman" panose="02020603050405020304" pitchFamily="18" charset="0"/>
            </a:endParaRPr>
          </a:p>
        </p:txBody>
      </p:sp>
      <p:grpSp>
        <p:nvGrpSpPr>
          <p:cNvPr id="4" name="Group 64"/>
          <p:cNvGrpSpPr>
            <a:grpSpLocks/>
          </p:cNvGrpSpPr>
          <p:nvPr/>
        </p:nvGrpSpPr>
        <p:grpSpPr bwMode="auto">
          <a:xfrm>
            <a:off x="5578475" y="1971675"/>
            <a:ext cx="936625" cy="144463"/>
            <a:chOff x="1927" y="743"/>
            <a:chExt cx="590" cy="91"/>
          </a:xfrm>
        </p:grpSpPr>
        <p:sp>
          <p:nvSpPr>
            <p:cNvPr id="17427" name="Line 65"/>
            <p:cNvSpPr>
              <a:spLocks noChangeShapeType="1"/>
            </p:cNvSpPr>
            <p:nvPr/>
          </p:nvSpPr>
          <p:spPr bwMode="auto">
            <a:xfrm rot="5400000">
              <a:off x="2222" y="493"/>
              <a:ext cx="0" cy="590"/>
            </a:xfrm>
            <a:prstGeom prst="line">
              <a:avLst/>
            </a:prstGeom>
            <a:noFill/>
            <a:ln w="25400">
              <a:solidFill>
                <a:schemeClr val="tx1"/>
              </a:solidFill>
              <a:round/>
              <a:headEnd/>
              <a:tailEnd type="arrow" w="lg" len="lg"/>
            </a:ln>
            <a:extLst>
              <a:ext uri="{909E8E84-426E-40DD-AFC4-6F175D3DCCD1}">
                <a14:hiddenFill xmlns:a14="http://schemas.microsoft.com/office/drawing/2010/main">
                  <a:noFill/>
                </a14:hiddenFill>
              </a:ext>
            </a:extLst>
          </p:spPr>
          <p:txBody>
            <a:bodyPr/>
            <a:lstStyle/>
            <a:p>
              <a:endParaRPr lang="en-GB"/>
            </a:p>
          </p:txBody>
        </p:sp>
        <p:sp>
          <p:nvSpPr>
            <p:cNvPr id="17428" name="Line 66"/>
            <p:cNvSpPr>
              <a:spLocks noChangeShapeType="1"/>
            </p:cNvSpPr>
            <p:nvPr/>
          </p:nvSpPr>
          <p:spPr bwMode="auto">
            <a:xfrm rot="5400000">
              <a:off x="1972" y="789"/>
              <a:ext cx="91"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grpSp>
      <p:sp>
        <p:nvSpPr>
          <p:cNvPr id="34883" name="Rectangle 67"/>
          <p:cNvSpPr>
            <a:spLocks noChangeArrowheads="1"/>
          </p:cNvSpPr>
          <p:nvPr/>
        </p:nvSpPr>
        <p:spPr bwMode="auto">
          <a:xfrm>
            <a:off x="5146675" y="1557338"/>
            <a:ext cx="649288"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eaLnBrk="1" hangingPunct="1">
              <a:buFont typeface="Wingdings" panose="05000000000000000000" pitchFamily="2" charset="2"/>
              <a:buNone/>
            </a:pPr>
            <a:r>
              <a:rPr lang="en-GB" altLang="en-US" sz="2600" b="1" i="1">
                <a:solidFill>
                  <a:srgbClr val="000000"/>
                </a:solidFill>
                <a:latin typeface="Times New Roman" panose="02020603050405020304" pitchFamily="18" charset="0"/>
              </a:rPr>
              <a:t>F</a:t>
            </a:r>
            <a:r>
              <a:rPr lang="en-GB" altLang="en-US" sz="2600" b="1" i="1" baseline="-25000">
                <a:solidFill>
                  <a:srgbClr val="000000"/>
                </a:solidFill>
                <a:latin typeface="Times New Roman" panose="02020603050405020304" pitchFamily="18" charset="0"/>
              </a:rPr>
              <a:t>r</a:t>
            </a:r>
            <a:endParaRPr lang="en-US" altLang="en-US" sz="2600" b="1" i="1" baseline="-25000">
              <a:solidFill>
                <a:srgbClr val="000000"/>
              </a:solidFill>
              <a:latin typeface="Times New Roman" panose="02020603050405020304" pitchFamily="18" charset="0"/>
            </a:endParaRPr>
          </a:p>
        </p:txBody>
      </p:sp>
      <p:grpSp>
        <p:nvGrpSpPr>
          <p:cNvPr id="17420" name="Group 72"/>
          <p:cNvGrpSpPr>
            <a:grpSpLocks/>
          </p:cNvGrpSpPr>
          <p:nvPr/>
        </p:nvGrpSpPr>
        <p:grpSpPr bwMode="auto">
          <a:xfrm>
            <a:off x="5219700" y="981075"/>
            <a:ext cx="3168650" cy="1481138"/>
            <a:chOff x="3288" y="618"/>
            <a:chExt cx="1996" cy="933"/>
          </a:xfrm>
        </p:grpSpPr>
        <p:sp>
          <p:nvSpPr>
            <p:cNvPr id="17422" name="Line 53"/>
            <p:cNvSpPr>
              <a:spLocks noChangeShapeType="1"/>
            </p:cNvSpPr>
            <p:nvPr/>
          </p:nvSpPr>
          <p:spPr bwMode="auto">
            <a:xfrm>
              <a:off x="3288" y="1298"/>
              <a:ext cx="1633"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7423" name="Rectangle 54"/>
            <p:cNvSpPr>
              <a:spLocks noChangeArrowheads="1"/>
            </p:cNvSpPr>
            <p:nvPr/>
          </p:nvSpPr>
          <p:spPr bwMode="auto">
            <a:xfrm>
              <a:off x="4026" y="1208"/>
              <a:ext cx="158" cy="90"/>
            </a:xfrm>
            <a:prstGeom prst="rect">
              <a:avLst/>
            </a:prstGeom>
            <a:solidFill>
              <a:srgbClr val="00FF00"/>
            </a:solidFill>
            <a:ln w="25400">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GB" altLang="en-US"/>
            </a:p>
          </p:txBody>
        </p:sp>
        <p:sp>
          <p:nvSpPr>
            <p:cNvPr id="17424" name="Rectangle 55"/>
            <p:cNvSpPr>
              <a:spLocks noChangeArrowheads="1"/>
            </p:cNvSpPr>
            <p:nvPr/>
          </p:nvSpPr>
          <p:spPr bwMode="auto">
            <a:xfrm>
              <a:off x="4603" y="1301"/>
              <a:ext cx="635"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eaLnBrk="1" hangingPunct="1">
                <a:buFont typeface="Wingdings" panose="05000000000000000000" pitchFamily="2" charset="2"/>
                <a:buNone/>
              </a:pPr>
              <a:r>
                <a:rPr lang="en-GB" altLang="en-US" sz="2000" b="1" i="1">
                  <a:solidFill>
                    <a:srgbClr val="000000"/>
                  </a:solidFill>
                  <a:latin typeface="Comic Sans MS" panose="030F0702030302020204" pitchFamily="66" charset="0"/>
                </a:rPr>
                <a:t>ice</a:t>
              </a:r>
              <a:endParaRPr lang="en-US" altLang="en-US" sz="2000" b="1" i="1">
                <a:solidFill>
                  <a:srgbClr val="000000"/>
                </a:solidFill>
                <a:latin typeface="Comic Sans MS" panose="030F0702030302020204" pitchFamily="66" charset="0"/>
              </a:endParaRPr>
            </a:p>
          </p:txBody>
        </p:sp>
        <p:sp>
          <p:nvSpPr>
            <p:cNvPr id="17425" name="Line 69"/>
            <p:cNvSpPr>
              <a:spLocks noChangeShapeType="1"/>
            </p:cNvSpPr>
            <p:nvPr/>
          </p:nvSpPr>
          <p:spPr bwMode="auto">
            <a:xfrm>
              <a:off x="4422" y="799"/>
              <a:ext cx="545" cy="0"/>
            </a:xfrm>
            <a:prstGeom prst="line">
              <a:avLst/>
            </a:prstGeom>
            <a:noFill/>
            <a:ln w="25400">
              <a:solidFill>
                <a:schemeClr val="tx1"/>
              </a:solidFill>
              <a:round/>
              <a:headEnd/>
              <a:tailEnd type="arrow" w="lg" len="lg"/>
            </a:ln>
            <a:extLst>
              <a:ext uri="{909E8E84-426E-40DD-AFC4-6F175D3DCCD1}">
                <a14:hiddenFill xmlns:a14="http://schemas.microsoft.com/office/drawing/2010/main">
                  <a:noFill/>
                </a14:hiddenFill>
              </a:ext>
            </a:extLst>
          </p:spPr>
          <p:txBody>
            <a:bodyPr/>
            <a:lstStyle/>
            <a:p>
              <a:endParaRPr lang="en-GB"/>
            </a:p>
          </p:txBody>
        </p:sp>
        <p:sp>
          <p:nvSpPr>
            <p:cNvPr id="17426" name="Rectangle 71"/>
            <p:cNvSpPr>
              <a:spLocks noChangeArrowheads="1"/>
            </p:cNvSpPr>
            <p:nvPr/>
          </p:nvSpPr>
          <p:spPr bwMode="auto">
            <a:xfrm>
              <a:off x="4967" y="618"/>
              <a:ext cx="317" cy="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eaLnBrk="1" hangingPunct="1">
                <a:buFont typeface="Wingdings" panose="05000000000000000000" pitchFamily="2" charset="2"/>
                <a:buNone/>
              </a:pPr>
              <a:r>
                <a:rPr lang="en-GB" altLang="en-US" sz="2600" b="1" i="1">
                  <a:solidFill>
                    <a:srgbClr val="000000"/>
                  </a:solidFill>
                  <a:latin typeface="Times New Roman" panose="02020603050405020304" pitchFamily="18" charset="0"/>
                </a:rPr>
                <a:t>v</a:t>
              </a:r>
              <a:endParaRPr lang="en-US" altLang="en-US" sz="2600" b="1" i="1">
                <a:solidFill>
                  <a:srgbClr val="000000"/>
                </a:solidFill>
                <a:latin typeface="Times New Roman" panose="02020603050405020304" pitchFamily="18" charset="0"/>
              </a:endParaRPr>
            </a:p>
          </p:txBody>
        </p:sp>
      </p:grpSp>
      <p:sp>
        <p:nvSpPr>
          <p:cNvPr id="34889" name="Rectangle 73"/>
          <p:cNvSpPr>
            <a:spLocks noChangeArrowheads="1"/>
          </p:cNvSpPr>
          <p:nvPr/>
        </p:nvSpPr>
        <p:spPr bwMode="auto">
          <a:xfrm>
            <a:off x="628650" y="3605213"/>
            <a:ext cx="7885113" cy="1196975"/>
          </a:xfrm>
          <a:prstGeom prst="rect">
            <a:avLst/>
          </a:prstGeom>
          <a:solidFill>
            <a:schemeClr val="accent1"/>
          </a:solidFill>
          <a:ln w="9525">
            <a:solidFill>
              <a:schemeClr val="folHlink"/>
            </a:solidFill>
            <a:miter lim="800000"/>
            <a:headEnd/>
            <a:tailEnd/>
          </a:ln>
        </p:spPr>
        <p:txBody>
          <a:bodyPr anchor="ct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n-US" sz="2400" b="1">
                <a:solidFill>
                  <a:schemeClr val="folHlink"/>
                </a:solidFill>
                <a:latin typeface="Comic Sans MS" panose="030F0702030302020204" pitchFamily="66" charset="0"/>
              </a:rPr>
              <a:t>The force from the stick that started the puck moving only acted when the puck was hit.  That force has now disappeared.</a:t>
            </a:r>
            <a:endParaRPr lang="en-US" altLang="en-US" sz="2400" b="1">
              <a:solidFill>
                <a:schemeClr val="folHlink"/>
              </a:solidFill>
              <a:latin typeface="Comic Sans MS" panose="030F0702030302020204" pitchFamily="66"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4867"/>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4868"/>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22" presetClass="entr" presetSubtype="1" fill="hold" nodeType="click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up)">
                                      <p:cBhvr>
                                        <p:cTn id="15" dur="1000"/>
                                        <p:tgtEl>
                                          <p:spTgt spid="2"/>
                                        </p:tgtEl>
                                      </p:cBhvr>
                                    </p:animEffect>
                                  </p:childTnLst>
                                </p:cTn>
                              </p:par>
                            </p:childTnLst>
                          </p:cTn>
                        </p:par>
                        <p:par>
                          <p:cTn id="16" fill="hold" nodeType="afterGroup">
                            <p:stCondLst>
                              <p:cond delay="1000"/>
                            </p:stCondLst>
                            <p:childTnLst>
                              <p:par>
                                <p:cTn id="17" presetID="1" presetClass="entr" presetSubtype="0" fill="hold" grpId="0" nodeType="afterEffect">
                                  <p:stCondLst>
                                    <p:cond delay="0"/>
                                  </p:stCondLst>
                                  <p:childTnLst>
                                    <p:set>
                                      <p:cBhvr>
                                        <p:cTn id="18" dur="1" fill="hold">
                                          <p:stCondLst>
                                            <p:cond delay="0"/>
                                          </p:stCondLst>
                                        </p:cTn>
                                        <p:tgtEl>
                                          <p:spTgt spid="34878"/>
                                        </p:tgtEl>
                                        <p:attrNameLst>
                                          <p:attrName>style.visibility</p:attrName>
                                        </p:attrNameLst>
                                      </p:cBhvr>
                                      <p:to>
                                        <p:strVal val="visible"/>
                                      </p:to>
                                    </p:set>
                                  </p:childTnLst>
                                </p:cTn>
                              </p:par>
                            </p:childTnLst>
                          </p:cTn>
                        </p:par>
                        <p:par>
                          <p:cTn id="19" fill="hold" nodeType="afterGroup">
                            <p:stCondLst>
                              <p:cond delay="1000"/>
                            </p:stCondLst>
                            <p:childTnLst>
                              <p:par>
                                <p:cTn id="20" presetID="22" presetClass="entr" presetSubtype="4" fill="hold" nodeType="after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wipe(down)">
                                      <p:cBhvr>
                                        <p:cTn id="22" dur="1000"/>
                                        <p:tgtEl>
                                          <p:spTgt spid="3"/>
                                        </p:tgtEl>
                                      </p:cBhvr>
                                    </p:animEffect>
                                  </p:childTnLst>
                                </p:cTn>
                              </p:par>
                            </p:childTnLst>
                          </p:cTn>
                        </p:par>
                        <p:par>
                          <p:cTn id="23" fill="hold" nodeType="afterGroup">
                            <p:stCondLst>
                              <p:cond delay="2000"/>
                            </p:stCondLst>
                            <p:childTnLst>
                              <p:par>
                                <p:cTn id="24" presetID="1" presetClass="entr" presetSubtype="0" fill="hold" grpId="0" nodeType="afterEffect">
                                  <p:stCondLst>
                                    <p:cond delay="0"/>
                                  </p:stCondLst>
                                  <p:childTnLst>
                                    <p:set>
                                      <p:cBhvr>
                                        <p:cTn id="25" dur="1" fill="hold">
                                          <p:stCondLst>
                                            <p:cond delay="0"/>
                                          </p:stCondLst>
                                        </p:cTn>
                                        <p:tgtEl>
                                          <p:spTgt spid="34879"/>
                                        </p:tgtEl>
                                        <p:attrNameLst>
                                          <p:attrName>style.visibility</p:attrName>
                                        </p:attrNameLst>
                                      </p:cBhvr>
                                      <p:to>
                                        <p:strVal val="visible"/>
                                      </p:to>
                                    </p:set>
                                  </p:childTnLst>
                                </p:cTn>
                              </p:par>
                            </p:childTnLst>
                          </p:cTn>
                        </p:par>
                        <p:par>
                          <p:cTn id="26" fill="hold" nodeType="afterGroup">
                            <p:stCondLst>
                              <p:cond delay="2000"/>
                            </p:stCondLst>
                            <p:childTnLst>
                              <p:par>
                                <p:cTn id="27" presetID="22" presetClass="entr" presetSubtype="2" fill="hold" nodeType="after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wipe(right)">
                                      <p:cBhvr>
                                        <p:cTn id="29" dur="1000"/>
                                        <p:tgtEl>
                                          <p:spTgt spid="4"/>
                                        </p:tgtEl>
                                      </p:cBhvr>
                                    </p:animEffect>
                                  </p:childTnLst>
                                </p:cTn>
                              </p:par>
                            </p:childTnLst>
                          </p:cTn>
                        </p:par>
                        <p:par>
                          <p:cTn id="30" fill="hold" nodeType="afterGroup">
                            <p:stCondLst>
                              <p:cond delay="3000"/>
                            </p:stCondLst>
                            <p:childTnLst>
                              <p:par>
                                <p:cTn id="31" presetID="1" presetClass="entr" presetSubtype="0" fill="hold" grpId="0" nodeType="afterEffect">
                                  <p:stCondLst>
                                    <p:cond delay="0"/>
                                  </p:stCondLst>
                                  <p:childTnLst>
                                    <p:set>
                                      <p:cBhvr>
                                        <p:cTn id="32" dur="1" fill="hold">
                                          <p:stCondLst>
                                            <p:cond delay="0"/>
                                          </p:stCondLst>
                                        </p:cTn>
                                        <p:tgtEl>
                                          <p:spTgt spid="34883"/>
                                        </p:tgtEl>
                                        <p:attrNameLst>
                                          <p:attrName>style.visibility</p:attrName>
                                        </p:attrNameLst>
                                      </p:cBhvr>
                                      <p:to>
                                        <p:strVal val="visible"/>
                                      </p:to>
                                    </p:set>
                                  </p:childTnLst>
                                </p:cTn>
                              </p:par>
                            </p:childTnLst>
                          </p:cTn>
                        </p:par>
                      </p:childTnLst>
                    </p:cTn>
                  </p:par>
                  <p:par>
                    <p:cTn id="33" fill="hold" nodeType="clickPar">
                      <p:stCondLst>
                        <p:cond delay="indefinite"/>
                      </p:stCondLst>
                      <p:childTnLst>
                        <p:par>
                          <p:cTn id="34" fill="hold" nodeType="withGroup">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3488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67" grpId="0" animBg="1"/>
      <p:bldP spid="34868" grpId="0" animBg="1"/>
      <p:bldP spid="34878" grpId="0"/>
      <p:bldP spid="34879" grpId="0"/>
      <p:bldP spid="34883" grpId="0"/>
      <p:bldP spid="3488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9"/>
          <p:cNvSpPr>
            <a:spLocks noChangeArrowheads="1"/>
          </p:cNvSpPr>
          <p:nvPr/>
        </p:nvSpPr>
        <p:spPr bwMode="auto">
          <a:xfrm>
            <a:off x="4910138" y="795338"/>
            <a:ext cx="3421062" cy="2151062"/>
          </a:xfrm>
          <a:prstGeom prst="rect">
            <a:avLst/>
          </a:prstGeom>
          <a:solidFill>
            <a:schemeClr val="bg1"/>
          </a:solidFill>
          <a:ln w="25400">
            <a:solidFill>
              <a:schemeClr val="hlink"/>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GB" altLang="en-US"/>
          </a:p>
        </p:txBody>
      </p:sp>
      <p:sp>
        <p:nvSpPr>
          <p:cNvPr id="36866" name="AutoShape 2"/>
          <p:cNvSpPr>
            <a:spLocks noChangeArrowheads="1"/>
          </p:cNvSpPr>
          <p:nvPr/>
        </p:nvSpPr>
        <p:spPr bwMode="auto">
          <a:xfrm>
            <a:off x="8804275" y="174625"/>
            <a:ext cx="187325" cy="265113"/>
          </a:xfrm>
          <a:prstGeom prst="star5">
            <a:avLst/>
          </a:prstGeom>
          <a:solidFill>
            <a:srgbClr val="3366FF"/>
          </a:solidFill>
          <a:ln w="38100">
            <a:solidFill>
              <a:srgbClr val="0000CC"/>
            </a:solidFill>
            <a:miter lim="800000"/>
            <a:headEnd/>
            <a:tailEnd/>
          </a:ln>
          <a:effectLst/>
        </p:spPr>
        <p:txBody>
          <a:bodyPr wrap="none" anchor="ctr"/>
          <a:lstStyle/>
          <a:p>
            <a:pPr algn="ctr" eaLnBrk="0" hangingPunct="0">
              <a:defRPr/>
            </a:pPr>
            <a:endParaRPr lang="en-US" sz="2400">
              <a:latin typeface="Times New Roman" pitchFamily="18" charset="0"/>
            </a:endParaRPr>
          </a:p>
        </p:txBody>
      </p:sp>
      <p:sp>
        <p:nvSpPr>
          <p:cNvPr id="18436" name="Rectangle 5"/>
          <p:cNvSpPr>
            <a:spLocks noChangeArrowheads="1"/>
          </p:cNvSpPr>
          <p:nvPr/>
        </p:nvSpPr>
        <p:spPr bwMode="auto">
          <a:xfrm>
            <a:off x="411163" y="3051175"/>
            <a:ext cx="5275262" cy="498475"/>
          </a:xfrm>
          <a:prstGeom prst="rect">
            <a:avLst/>
          </a:prstGeom>
          <a:solidFill>
            <a:schemeClr val="accent1"/>
          </a:solidFill>
          <a:ln w="9525">
            <a:solidFill>
              <a:schemeClr val="hlink"/>
            </a:solidFill>
            <a:miter lim="800000"/>
            <a:headEnd/>
            <a:tailEnd/>
          </a:ln>
        </p:spPr>
        <p:txBody>
          <a:bodyPr anchor="ct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sz="2400" b="1">
                <a:solidFill>
                  <a:schemeClr val="hlink"/>
                </a:solidFill>
                <a:latin typeface="Comic Sans MS" panose="030F0702030302020204" pitchFamily="66" charset="0"/>
              </a:rPr>
              <a:t>Ans: We still have </a:t>
            </a:r>
            <a:r>
              <a:rPr lang="en-GB" altLang="en-US" sz="2600" b="1" i="1">
                <a:solidFill>
                  <a:schemeClr val="hlink"/>
                </a:solidFill>
                <a:latin typeface="Times New Roman" panose="02020603050405020304" pitchFamily="18" charset="0"/>
              </a:rPr>
              <a:t>W</a:t>
            </a:r>
            <a:r>
              <a:rPr lang="en-GB" altLang="en-US" sz="2400" b="1">
                <a:solidFill>
                  <a:schemeClr val="hlink"/>
                </a:solidFill>
                <a:latin typeface="Comic Sans MS" panose="030F0702030302020204" pitchFamily="66" charset="0"/>
              </a:rPr>
              <a:t>, </a:t>
            </a:r>
            <a:r>
              <a:rPr lang="en-GB" altLang="en-US" sz="2600" b="1" i="1">
                <a:solidFill>
                  <a:schemeClr val="hlink"/>
                </a:solidFill>
                <a:latin typeface="Times New Roman" panose="02020603050405020304" pitchFamily="18" charset="0"/>
              </a:rPr>
              <a:t>R</a:t>
            </a:r>
            <a:r>
              <a:rPr lang="en-GB" altLang="en-US" sz="2400" b="1">
                <a:solidFill>
                  <a:schemeClr val="hlink"/>
                </a:solidFill>
                <a:latin typeface="Comic Sans MS" panose="030F0702030302020204" pitchFamily="66" charset="0"/>
              </a:rPr>
              <a:t> and </a:t>
            </a:r>
            <a:r>
              <a:rPr lang="en-GB" altLang="en-US" sz="2600" b="1" i="1">
                <a:solidFill>
                  <a:schemeClr val="hlink"/>
                </a:solidFill>
                <a:latin typeface="Times New Roman" panose="02020603050405020304" pitchFamily="18" charset="0"/>
              </a:rPr>
              <a:t>F</a:t>
            </a:r>
            <a:r>
              <a:rPr lang="en-GB" altLang="en-US" sz="2600" b="1" i="1" baseline="-25000">
                <a:solidFill>
                  <a:schemeClr val="hlink"/>
                </a:solidFill>
                <a:latin typeface="Times New Roman" panose="02020603050405020304" pitchFamily="18" charset="0"/>
              </a:rPr>
              <a:t>r </a:t>
            </a:r>
            <a:r>
              <a:rPr lang="en-GB" altLang="en-US" sz="2400" b="1">
                <a:solidFill>
                  <a:schemeClr val="hlink"/>
                </a:solidFill>
                <a:latin typeface="Comic Sans MS" panose="030F0702030302020204" pitchFamily="66" charset="0"/>
              </a:rPr>
              <a:t>.</a:t>
            </a:r>
            <a:endParaRPr lang="en-US" altLang="en-US" sz="2400" b="1">
              <a:solidFill>
                <a:schemeClr val="hlink"/>
              </a:solidFill>
              <a:latin typeface="Comic Sans MS" panose="030F0702030302020204" pitchFamily="66" charset="0"/>
            </a:endParaRPr>
          </a:p>
        </p:txBody>
      </p:sp>
      <p:grpSp>
        <p:nvGrpSpPr>
          <p:cNvPr id="18437" name="Group 6"/>
          <p:cNvGrpSpPr>
            <a:grpSpLocks/>
          </p:cNvGrpSpPr>
          <p:nvPr/>
        </p:nvGrpSpPr>
        <p:grpSpPr bwMode="auto">
          <a:xfrm>
            <a:off x="6443663" y="1917700"/>
            <a:ext cx="144462" cy="647700"/>
            <a:chOff x="4377" y="2069"/>
            <a:chExt cx="91" cy="408"/>
          </a:xfrm>
        </p:grpSpPr>
        <p:sp>
          <p:nvSpPr>
            <p:cNvPr id="18457" name="Line 7"/>
            <p:cNvSpPr>
              <a:spLocks noChangeShapeType="1"/>
            </p:cNvSpPr>
            <p:nvPr/>
          </p:nvSpPr>
          <p:spPr bwMode="auto">
            <a:xfrm>
              <a:off x="4422" y="2069"/>
              <a:ext cx="0" cy="408"/>
            </a:xfrm>
            <a:prstGeom prst="line">
              <a:avLst/>
            </a:prstGeom>
            <a:noFill/>
            <a:ln w="25400">
              <a:solidFill>
                <a:schemeClr val="tx1"/>
              </a:solidFill>
              <a:round/>
              <a:headEnd/>
              <a:tailEnd type="arrow" w="lg" len="lg"/>
            </a:ln>
            <a:extLst>
              <a:ext uri="{909E8E84-426E-40DD-AFC4-6F175D3DCCD1}">
                <a14:hiddenFill xmlns:a14="http://schemas.microsoft.com/office/drawing/2010/main">
                  <a:noFill/>
                </a14:hiddenFill>
              </a:ext>
            </a:extLst>
          </p:spPr>
          <p:txBody>
            <a:bodyPr/>
            <a:lstStyle/>
            <a:p>
              <a:endParaRPr lang="en-GB"/>
            </a:p>
          </p:txBody>
        </p:sp>
        <p:sp>
          <p:nvSpPr>
            <p:cNvPr id="18458" name="Line 8"/>
            <p:cNvSpPr>
              <a:spLocks noChangeShapeType="1"/>
            </p:cNvSpPr>
            <p:nvPr/>
          </p:nvSpPr>
          <p:spPr bwMode="auto">
            <a:xfrm>
              <a:off x="4377" y="2386"/>
              <a:ext cx="91"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grpSp>
      <p:grpSp>
        <p:nvGrpSpPr>
          <p:cNvPr id="18438" name="Group 9"/>
          <p:cNvGrpSpPr>
            <a:grpSpLocks/>
          </p:cNvGrpSpPr>
          <p:nvPr/>
        </p:nvGrpSpPr>
        <p:grpSpPr bwMode="auto">
          <a:xfrm flipV="1">
            <a:off x="6443663" y="1414463"/>
            <a:ext cx="144462" cy="647700"/>
            <a:chOff x="4377" y="2069"/>
            <a:chExt cx="91" cy="408"/>
          </a:xfrm>
        </p:grpSpPr>
        <p:sp>
          <p:nvSpPr>
            <p:cNvPr id="18455" name="Line 10"/>
            <p:cNvSpPr>
              <a:spLocks noChangeShapeType="1"/>
            </p:cNvSpPr>
            <p:nvPr/>
          </p:nvSpPr>
          <p:spPr bwMode="auto">
            <a:xfrm>
              <a:off x="4422" y="2069"/>
              <a:ext cx="0" cy="408"/>
            </a:xfrm>
            <a:prstGeom prst="line">
              <a:avLst/>
            </a:prstGeom>
            <a:noFill/>
            <a:ln w="25400">
              <a:solidFill>
                <a:schemeClr val="tx1"/>
              </a:solidFill>
              <a:round/>
              <a:headEnd/>
              <a:tailEnd type="arrow" w="lg" len="lg"/>
            </a:ln>
            <a:extLst>
              <a:ext uri="{909E8E84-426E-40DD-AFC4-6F175D3DCCD1}">
                <a14:hiddenFill xmlns:a14="http://schemas.microsoft.com/office/drawing/2010/main">
                  <a:noFill/>
                </a14:hiddenFill>
              </a:ext>
            </a:extLst>
          </p:spPr>
          <p:txBody>
            <a:bodyPr/>
            <a:lstStyle/>
            <a:p>
              <a:endParaRPr lang="en-GB"/>
            </a:p>
          </p:txBody>
        </p:sp>
        <p:sp>
          <p:nvSpPr>
            <p:cNvPr id="18456" name="Line 11"/>
            <p:cNvSpPr>
              <a:spLocks noChangeShapeType="1"/>
            </p:cNvSpPr>
            <p:nvPr/>
          </p:nvSpPr>
          <p:spPr bwMode="auto">
            <a:xfrm>
              <a:off x="4377" y="2386"/>
              <a:ext cx="91"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grpSp>
      <p:sp>
        <p:nvSpPr>
          <p:cNvPr id="18439" name="Rectangle 12"/>
          <p:cNvSpPr>
            <a:spLocks noChangeArrowheads="1"/>
          </p:cNvSpPr>
          <p:nvPr/>
        </p:nvSpPr>
        <p:spPr bwMode="auto">
          <a:xfrm>
            <a:off x="5938838" y="2363788"/>
            <a:ext cx="64770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eaLnBrk="1" hangingPunct="1">
              <a:buFont typeface="Wingdings" panose="05000000000000000000" pitchFamily="2" charset="2"/>
              <a:buNone/>
            </a:pPr>
            <a:r>
              <a:rPr lang="en-GB" altLang="en-US" sz="2600" b="1" i="1">
                <a:solidFill>
                  <a:srgbClr val="000000"/>
                </a:solidFill>
                <a:latin typeface="Times New Roman" panose="02020603050405020304" pitchFamily="18" charset="0"/>
              </a:rPr>
              <a:t>W</a:t>
            </a:r>
            <a:endParaRPr lang="en-US" altLang="en-US" sz="2600" b="1" i="1">
              <a:solidFill>
                <a:srgbClr val="000000"/>
              </a:solidFill>
              <a:latin typeface="Times New Roman" panose="02020603050405020304" pitchFamily="18" charset="0"/>
            </a:endParaRPr>
          </a:p>
        </p:txBody>
      </p:sp>
      <p:sp>
        <p:nvSpPr>
          <p:cNvPr id="18440" name="Rectangle 13"/>
          <p:cNvSpPr>
            <a:spLocks noChangeArrowheads="1"/>
          </p:cNvSpPr>
          <p:nvPr/>
        </p:nvSpPr>
        <p:spPr bwMode="auto">
          <a:xfrm>
            <a:off x="6156325" y="981075"/>
            <a:ext cx="503238"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eaLnBrk="1" hangingPunct="1">
              <a:buFont typeface="Wingdings" panose="05000000000000000000" pitchFamily="2" charset="2"/>
              <a:buNone/>
            </a:pPr>
            <a:r>
              <a:rPr lang="en-GB" altLang="en-US" sz="2600" b="1" i="1">
                <a:solidFill>
                  <a:srgbClr val="000000"/>
                </a:solidFill>
                <a:latin typeface="Times New Roman" panose="02020603050405020304" pitchFamily="18" charset="0"/>
              </a:rPr>
              <a:t>R</a:t>
            </a:r>
            <a:endParaRPr lang="en-US" altLang="en-US" sz="2600" b="1" i="1">
              <a:solidFill>
                <a:srgbClr val="000000"/>
              </a:solidFill>
              <a:latin typeface="Times New Roman" panose="02020603050405020304" pitchFamily="18" charset="0"/>
            </a:endParaRPr>
          </a:p>
        </p:txBody>
      </p:sp>
      <p:grpSp>
        <p:nvGrpSpPr>
          <p:cNvPr id="18441" name="Group 14"/>
          <p:cNvGrpSpPr>
            <a:grpSpLocks/>
          </p:cNvGrpSpPr>
          <p:nvPr/>
        </p:nvGrpSpPr>
        <p:grpSpPr bwMode="auto">
          <a:xfrm>
            <a:off x="5578475" y="1971675"/>
            <a:ext cx="936625" cy="144463"/>
            <a:chOff x="1927" y="743"/>
            <a:chExt cx="590" cy="91"/>
          </a:xfrm>
        </p:grpSpPr>
        <p:sp>
          <p:nvSpPr>
            <p:cNvPr id="18453" name="Line 15"/>
            <p:cNvSpPr>
              <a:spLocks noChangeShapeType="1"/>
            </p:cNvSpPr>
            <p:nvPr/>
          </p:nvSpPr>
          <p:spPr bwMode="auto">
            <a:xfrm rot="5400000">
              <a:off x="2222" y="493"/>
              <a:ext cx="0" cy="590"/>
            </a:xfrm>
            <a:prstGeom prst="line">
              <a:avLst/>
            </a:prstGeom>
            <a:noFill/>
            <a:ln w="25400">
              <a:solidFill>
                <a:schemeClr val="tx1"/>
              </a:solidFill>
              <a:round/>
              <a:headEnd/>
              <a:tailEnd type="arrow" w="lg" len="lg"/>
            </a:ln>
            <a:extLst>
              <a:ext uri="{909E8E84-426E-40DD-AFC4-6F175D3DCCD1}">
                <a14:hiddenFill xmlns:a14="http://schemas.microsoft.com/office/drawing/2010/main">
                  <a:noFill/>
                </a14:hiddenFill>
              </a:ext>
            </a:extLst>
          </p:spPr>
          <p:txBody>
            <a:bodyPr/>
            <a:lstStyle/>
            <a:p>
              <a:endParaRPr lang="en-GB"/>
            </a:p>
          </p:txBody>
        </p:sp>
        <p:sp>
          <p:nvSpPr>
            <p:cNvPr id="18454" name="Line 16"/>
            <p:cNvSpPr>
              <a:spLocks noChangeShapeType="1"/>
            </p:cNvSpPr>
            <p:nvPr/>
          </p:nvSpPr>
          <p:spPr bwMode="auto">
            <a:xfrm rot="5400000">
              <a:off x="1972" y="789"/>
              <a:ext cx="91"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grpSp>
      <p:sp>
        <p:nvSpPr>
          <p:cNvPr id="18442" name="Rectangle 17"/>
          <p:cNvSpPr>
            <a:spLocks noChangeArrowheads="1"/>
          </p:cNvSpPr>
          <p:nvPr/>
        </p:nvSpPr>
        <p:spPr bwMode="auto">
          <a:xfrm>
            <a:off x="5146675" y="1557338"/>
            <a:ext cx="649288"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eaLnBrk="1" hangingPunct="1">
              <a:buFont typeface="Wingdings" panose="05000000000000000000" pitchFamily="2" charset="2"/>
              <a:buNone/>
            </a:pPr>
            <a:r>
              <a:rPr lang="en-GB" altLang="en-US" sz="2600" b="1" i="1">
                <a:solidFill>
                  <a:srgbClr val="000000"/>
                </a:solidFill>
                <a:latin typeface="Times New Roman" panose="02020603050405020304" pitchFamily="18" charset="0"/>
              </a:rPr>
              <a:t>F</a:t>
            </a:r>
            <a:r>
              <a:rPr lang="en-GB" altLang="en-US" sz="2600" b="1" i="1" baseline="-25000">
                <a:solidFill>
                  <a:srgbClr val="000000"/>
                </a:solidFill>
                <a:latin typeface="Times New Roman" panose="02020603050405020304" pitchFamily="18" charset="0"/>
              </a:rPr>
              <a:t>r</a:t>
            </a:r>
            <a:endParaRPr lang="en-US" altLang="en-US" sz="2600" b="1" i="1" baseline="-25000">
              <a:solidFill>
                <a:srgbClr val="000000"/>
              </a:solidFill>
              <a:latin typeface="Times New Roman" panose="02020603050405020304" pitchFamily="18" charset="0"/>
            </a:endParaRPr>
          </a:p>
        </p:txBody>
      </p:sp>
      <p:grpSp>
        <p:nvGrpSpPr>
          <p:cNvPr id="18443" name="Group 18"/>
          <p:cNvGrpSpPr>
            <a:grpSpLocks/>
          </p:cNvGrpSpPr>
          <p:nvPr/>
        </p:nvGrpSpPr>
        <p:grpSpPr bwMode="auto">
          <a:xfrm>
            <a:off x="5219700" y="981075"/>
            <a:ext cx="3168650" cy="1481138"/>
            <a:chOff x="3288" y="618"/>
            <a:chExt cx="1996" cy="933"/>
          </a:xfrm>
        </p:grpSpPr>
        <p:sp>
          <p:nvSpPr>
            <p:cNvPr id="18448" name="Line 19"/>
            <p:cNvSpPr>
              <a:spLocks noChangeShapeType="1"/>
            </p:cNvSpPr>
            <p:nvPr/>
          </p:nvSpPr>
          <p:spPr bwMode="auto">
            <a:xfrm>
              <a:off x="3288" y="1298"/>
              <a:ext cx="1633"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449" name="Rectangle 20"/>
            <p:cNvSpPr>
              <a:spLocks noChangeArrowheads="1"/>
            </p:cNvSpPr>
            <p:nvPr/>
          </p:nvSpPr>
          <p:spPr bwMode="auto">
            <a:xfrm>
              <a:off x="4026" y="1208"/>
              <a:ext cx="158" cy="90"/>
            </a:xfrm>
            <a:prstGeom prst="rect">
              <a:avLst/>
            </a:prstGeom>
            <a:solidFill>
              <a:srgbClr val="00FF00"/>
            </a:solidFill>
            <a:ln w="25400">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GB" altLang="en-US"/>
            </a:p>
          </p:txBody>
        </p:sp>
        <p:sp>
          <p:nvSpPr>
            <p:cNvPr id="18450" name="Rectangle 21"/>
            <p:cNvSpPr>
              <a:spLocks noChangeArrowheads="1"/>
            </p:cNvSpPr>
            <p:nvPr/>
          </p:nvSpPr>
          <p:spPr bwMode="auto">
            <a:xfrm>
              <a:off x="4603" y="1301"/>
              <a:ext cx="635"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eaLnBrk="1" hangingPunct="1">
                <a:buFont typeface="Wingdings" panose="05000000000000000000" pitchFamily="2" charset="2"/>
                <a:buNone/>
              </a:pPr>
              <a:r>
                <a:rPr lang="en-GB" altLang="en-US" sz="2000" b="1" i="1">
                  <a:solidFill>
                    <a:srgbClr val="000000"/>
                  </a:solidFill>
                  <a:latin typeface="Comic Sans MS" panose="030F0702030302020204" pitchFamily="66" charset="0"/>
                </a:rPr>
                <a:t>ice</a:t>
              </a:r>
              <a:endParaRPr lang="en-US" altLang="en-US" sz="2000" b="1" i="1">
                <a:solidFill>
                  <a:srgbClr val="000000"/>
                </a:solidFill>
                <a:latin typeface="Comic Sans MS" panose="030F0702030302020204" pitchFamily="66" charset="0"/>
              </a:endParaRPr>
            </a:p>
          </p:txBody>
        </p:sp>
        <p:sp>
          <p:nvSpPr>
            <p:cNvPr id="18451" name="Line 22"/>
            <p:cNvSpPr>
              <a:spLocks noChangeShapeType="1"/>
            </p:cNvSpPr>
            <p:nvPr/>
          </p:nvSpPr>
          <p:spPr bwMode="auto">
            <a:xfrm>
              <a:off x="4422" y="799"/>
              <a:ext cx="545" cy="0"/>
            </a:xfrm>
            <a:prstGeom prst="line">
              <a:avLst/>
            </a:prstGeom>
            <a:noFill/>
            <a:ln w="25400">
              <a:solidFill>
                <a:schemeClr val="tx1"/>
              </a:solidFill>
              <a:round/>
              <a:headEnd/>
              <a:tailEnd type="arrow" w="lg" len="lg"/>
            </a:ln>
            <a:extLst>
              <a:ext uri="{909E8E84-426E-40DD-AFC4-6F175D3DCCD1}">
                <a14:hiddenFill xmlns:a14="http://schemas.microsoft.com/office/drawing/2010/main">
                  <a:noFill/>
                </a14:hiddenFill>
              </a:ext>
            </a:extLst>
          </p:spPr>
          <p:txBody>
            <a:bodyPr/>
            <a:lstStyle/>
            <a:p>
              <a:endParaRPr lang="en-GB"/>
            </a:p>
          </p:txBody>
        </p:sp>
        <p:sp>
          <p:nvSpPr>
            <p:cNvPr id="18452" name="Rectangle 23"/>
            <p:cNvSpPr>
              <a:spLocks noChangeArrowheads="1"/>
            </p:cNvSpPr>
            <p:nvPr/>
          </p:nvSpPr>
          <p:spPr bwMode="auto">
            <a:xfrm>
              <a:off x="4967" y="618"/>
              <a:ext cx="317" cy="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eaLnBrk="1" hangingPunct="1">
                <a:buFont typeface="Wingdings" panose="05000000000000000000" pitchFamily="2" charset="2"/>
                <a:buNone/>
              </a:pPr>
              <a:r>
                <a:rPr lang="en-GB" altLang="en-US" sz="2600" b="1" i="1">
                  <a:solidFill>
                    <a:srgbClr val="000000"/>
                  </a:solidFill>
                  <a:latin typeface="Times New Roman" panose="02020603050405020304" pitchFamily="18" charset="0"/>
                </a:rPr>
                <a:t>v</a:t>
              </a:r>
              <a:endParaRPr lang="en-US" altLang="en-US" sz="2600" b="1" i="1">
                <a:solidFill>
                  <a:srgbClr val="000000"/>
                </a:solidFill>
                <a:latin typeface="Times New Roman" panose="02020603050405020304" pitchFamily="18" charset="0"/>
              </a:endParaRPr>
            </a:p>
          </p:txBody>
        </p:sp>
      </p:grpSp>
      <p:sp>
        <p:nvSpPr>
          <p:cNvPr id="18444" name="Rectangle 25"/>
          <p:cNvSpPr>
            <a:spLocks noChangeArrowheads="1"/>
          </p:cNvSpPr>
          <p:nvPr/>
        </p:nvSpPr>
        <p:spPr bwMode="auto">
          <a:xfrm>
            <a:off x="395288" y="206375"/>
            <a:ext cx="8497887" cy="85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2400" b="1">
                <a:latin typeface="Comic Sans MS" panose="030F0702030302020204" pitchFamily="66" charset="0"/>
              </a:rPr>
              <a:t>In ice hockey, at one point, a puck is sliding across the ice with speed </a:t>
            </a:r>
            <a:r>
              <a:rPr lang="en-US" altLang="en-US" sz="2600" b="1" i="1">
                <a:solidFill>
                  <a:srgbClr val="000000"/>
                </a:solidFill>
                <a:latin typeface="Times New Roman" panose="02020603050405020304" pitchFamily="18" charset="0"/>
              </a:rPr>
              <a:t>v</a:t>
            </a:r>
            <a:r>
              <a:rPr lang="en-US" altLang="en-US" sz="2400" b="1">
                <a:latin typeface="Comic Sans MS" panose="030F0702030302020204" pitchFamily="66" charset="0"/>
              </a:rPr>
              <a:t>.</a:t>
            </a:r>
          </a:p>
        </p:txBody>
      </p:sp>
      <p:sp>
        <p:nvSpPr>
          <p:cNvPr id="18445" name="Rectangle 26"/>
          <p:cNvSpPr>
            <a:spLocks noChangeArrowheads="1"/>
          </p:cNvSpPr>
          <p:nvPr/>
        </p:nvSpPr>
        <p:spPr bwMode="auto">
          <a:xfrm>
            <a:off x="322263" y="3543300"/>
            <a:ext cx="8497887" cy="85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2400" b="1">
                <a:latin typeface="Comic Sans MS" panose="030F0702030302020204" pitchFamily="66" charset="0"/>
              </a:rPr>
              <a:t>Can you see from the diagram that there is definitely a resultant as there is no force to balance </a:t>
            </a:r>
            <a:r>
              <a:rPr lang="en-US" altLang="en-US" sz="2600" b="1" i="1">
                <a:latin typeface="Times New Roman" panose="02020603050405020304" pitchFamily="18" charset="0"/>
              </a:rPr>
              <a:t>F</a:t>
            </a:r>
            <a:r>
              <a:rPr lang="en-US" altLang="en-US" sz="2600" b="1" i="1" baseline="-25000">
                <a:latin typeface="Times New Roman" panose="02020603050405020304" pitchFamily="18" charset="0"/>
              </a:rPr>
              <a:t>r</a:t>
            </a:r>
            <a:r>
              <a:rPr lang="en-US" altLang="en-US" sz="1000" b="1">
                <a:latin typeface="Comic Sans MS" panose="030F0702030302020204" pitchFamily="66" charset="0"/>
              </a:rPr>
              <a:t> </a:t>
            </a:r>
            <a:r>
              <a:rPr lang="en-US" altLang="en-US" sz="2400" b="1">
                <a:latin typeface="Comic Sans MS" panose="030F0702030302020204" pitchFamily="66" charset="0"/>
              </a:rPr>
              <a:t>?</a:t>
            </a:r>
          </a:p>
        </p:txBody>
      </p:sp>
      <p:sp>
        <p:nvSpPr>
          <p:cNvPr id="36892" name="Rectangle 28"/>
          <p:cNvSpPr>
            <a:spLocks noChangeArrowheads="1"/>
          </p:cNvSpPr>
          <p:nvPr/>
        </p:nvSpPr>
        <p:spPr bwMode="auto">
          <a:xfrm>
            <a:off x="322263" y="4406900"/>
            <a:ext cx="8497887"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2400" b="1">
                <a:latin typeface="Comic Sans MS" panose="030F0702030302020204" pitchFamily="66" charset="0"/>
              </a:rPr>
              <a:t>Newton’s </a:t>
            </a:r>
            <a:r>
              <a:rPr lang="en-US" altLang="en-US" sz="2600" b="1">
                <a:solidFill>
                  <a:srgbClr val="000000"/>
                </a:solidFill>
                <a:latin typeface="Times New Roman" panose="02020603050405020304" pitchFamily="18" charset="0"/>
              </a:rPr>
              <a:t>1</a:t>
            </a:r>
            <a:r>
              <a:rPr lang="en-US" altLang="en-US" sz="2400" b="1" baseline="30000">
                <a:latin typeface="Comic Sans MS" panose="030F0702030302020204" pitchFamily="66" charset="0"/>
              </a:rPr>
              <a:t>st</a:t>
            </a:r>
            <a:r>
              <a:rPr lang="en-US" altLang="en-US" sz="2400" b="1">
                <a:latin typeface="Comic Sans MS" panose="030F0702030302020204" pitchFamily="66" charset="0"/>
              </a:rPr>
              <a:t> law tells us that the puck will not continue to move with constant velocity.  The frictional force will slow it down.</a:t>
            </a:r>
          </a:p>
        </p:txBody>
      </p:sp>
      <p:sp>
        <p:nvSpPr>
          <p:cNvPr id="27" name="Rectangle 51"/>
          <p:cNvSpPr>
            <a:spLocks noChangeArrowheads="1"/>
          </p:cNvSpPr>
          <p:nvPr/>
        </p:nvSpPr>
        <p:spPr bwMode="auto">
          <a:xfrm>
            <a:off x="373064" y="1285876"/>
            <a:ext cx="4176712" cy="1077912"/>
          </a:xfrm>
          <a:prstGeom prst="rect">
            <a:avLst/>
          </a:prstGeom>
          <a:solidFill>
            <a:schemeClr val="accent1"/>
          </a:solidFill>
          <a:ln w="9525">
            <a:solidFill>
              <a:schemeClr val="hlink"/>
            </a:solidFill>
            <a:miter lim="800000"/>
            <a:headEnd/>
            <a:tailEnd/>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2400" b="1" dirty="0">
                <a:solidFill>
                  <a:schemeClr val="hlink"/>
                </a:solidFill>
                <a:latin typeface="Comic Sans MS" panose="030F0702030302020204" pitchFamily="66" charset="0"/>
              </a:rPr>
              <a:t>Decide with your partner what forces are acting on the puck.</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6892">
                                            <p:txEl>
                                              <p:pRg st="0" end="0"/>
                                            </p:txEl>
                                          </p:spTgt>
                                        </p:tgtEl>
                                        <p:attrNameLst>
                                          <p:attrName>style.visibility</p:attrName>
                                        </p:attrNameLst>
                                      </p:cBhvr>
                                      <p:to>
                                        <p:strVal val="visible"/>
                                      </p:to>
                                    </p:set>
                                  </p:childTnLst>
                                </p:cTn>
                              </p:par>
                            </p:childTnLst>
                          </p:cTn>
                        </p:par>
                        <p:par>
                          <p:cTn id="7" fill="hold" nodeType="afterGroup">
                            <p:stCondLst>
                              <p:cond delay="0"/>
                            </p:stCondLst>
                            <p:childTnLst>
                              <p:par>
                                <p:cTn id="8" presetID="1" presetClass="entr" presetSubtype="0" fill="hold" grpId="0" nodeType="afterEffect">
                                  <p:stCondLst>
                                    <p:cond delay="500"/>
                                  </p:stCondLst>
                                  <p:childTnLst>
                                    <p:set>
                                      <p:cBhvr>
                                        <p:cTn id="9" dur="1" fill="hold">
                                          <p:stCondLst>
                                            <p:cond delay="0"/>
                                          </p:stCondLst>
                                        </p:cTn>
                                        <p:tgtEl>
                                          <p:spTgt spid="3686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4"/>
          <p:cNvSpPr>
            <a:spLocks noChangeArrowheads="1"/>
          </p:cNvSpPr>
          <p:nvPr/>
        </p:nvSpPr>
        <p:spPr bwMode="auto">
          <a:xfrm>
            <a:off x="5113338" y="1320800"/>
            <a:ext cx="3421062" cy="2151063"/>
          </a:xfrm>
          <a:prstGeom prst="rect">
            <a:avLst/>
          </a:prstGeom>
          <a:solidFill>
            <a:schemeClr val="bg1"/>
          </a:solidFill>
          <a:ln w="25400">
            <a:solidFill>
              <a:schemeClr val="hlink"/>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GB" altLang="en-US"/>
          </a:p>
        </p:txBody>
      </p:sp>
      <p:sp>
        <p:nvSpPr>
          <p:cNvPr id="38914" name="AutoShape 2"/>
          <p:cNvSpPr>
            <a:spLocks noChangeArrowheads="1"/>
          </p:cNvSpPr>
          <p:nvPr/>
        </p:nvSpPr>
        <p:spPr bwMode="auto">
          <a:xfrm>
            <a:off x="8804275" y="174625"/>
            <a:ext cx="187325" cy="265113"/>
          </a:xfrm>
          <a:prstGeom prst="star5">
            <a:avLst/>
          </a:prstGeom>
          <a:solidFill>
            <a:srgbClr val="3366FF"/>
          </a:solidFill>
          <a:ln w="38100">
            <a:solidFill>
              <a:srgbClr val="0000CC"/>
            </a:solidFill>
            <a:miter lim="800000"/>
            <a:headEnd/>
            <a:tailEnd/>
          </a:ln>
          <a:effectLst/>
        </p:spPr>
        <p:txBody>
          <a:bodyPr wrap="none" anchor="ctr"/>
          <a:lstStyle/>
          <a:p>
            <a:pPr algn="ctr" eaLnBrk="0" hangingPunct="0">
              <a:defRPr/>
            </a:pPr>
            <a:endParaRPr lang="en-US" sz="2400">
              <a:latin typeface="Times New Roman" pitchFamily="18" charset="0"/>
            </a:endParaRPr>
          </a:p>
        </p:txBody>
      </p:sp>
      <p:grpSp>
        <p:nvGrpSpPr>
          <p:cNvPr id="19460" name="Group 3"/>
          <p:cNvGrpSpPr>
            <a:grpSpLocks/>
          </p:cNvGrpSpPr>
          <p:nvPr/>
        </p:nvGrpSpPr>
        <p:grpSpPr bwMode="auto">
          <a:xfrm>
            <a:off x="6443663" y="2422525"/>
            <a:ext cx="144462" cy="647700"/>
            <a:chOff x="4377" y="2069"/>
            <a:chExt cx="91" cy="408"/>
          </a:xfrm>
        </p:grpSpPr>
        <p:sp>
          <p:nvSpPr>
            <p:cNvPr id="19474" name="Line 4"/>
            <p:cNvSpPr>
              <a:spLocks noChangeShapeType="1"/>
            </p:cNvSpPr>
            <p:nvPr/>
          </p:nvSpPr>
          <p:spPr bwMode="auto">
            <a:xfrm>
              <a:off x="4422" y="2069"/>
              <a:ext cx="0" cy="408"/>
            </a:xfrm>
            <a:prstGeom prst="line">
              <a:avLst/>
            </a:prstGeom>
            <a:noFill/>
            <a:ln w="25400">
              <a:solidFill>
                <a:schemeClr val="tx1"/>
              </a:solidFill>
              <a:round/>
              <a:headEnd/>
              <a:tailEnd type="arrow" w="lg" len="lg"/>
            </a:ln>
            <a:extLst>
              <a:ext uri="{909E8E84-426E-40DD-AFC4-6F175D3DCCD1}">
                <a14:hiddenFill xmlns:a14="http://schemas.microsoft.com/office/drawing/2010/main">
                  <a:noFill/>
                </a14:hiddenFill>
              </a:ext>
            </a:extLst>
          </p:spPr>
          <p:txBody>
            <a:bodyPr/>
            <a:lstStyle/>
            <a:p>
              <a:endParaRPr lang="en-GB"/>
            </a:p>
          </p:txBody>
        </p:sp>
        <p:sp>
          <p:nvSpPr>
            <p:cNvPr id="19475" name="Line 5"/>
            <p:cNvSpPr>
              <a:spLocks noChangeShapeType="1"/>
            </p:cNvSpPr>
            <p:nvPr/>
          </p:nvSpPr>
          <p:spPr bwMode="auto">
            <a:xfrm>
              <a:off x="4377" y="2386"/>
              <a:ext cx="91"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grpSp>
      <p:grpSp>
        <p:nvGrpSpPr>
          <p:cNvPr id="19461" name="Group 6"/>
          <p:cNvGrpSpPr>
            <a:grpSpLocks/>
          </p:cNvGrpSpPr>
          <p:nvPr/>
        </p:nvGrpSpPr>
        <p:grpSpPr bwMode="auto">
          <a:xfrm flipV="1">
            <a:off x="6443663" y="1919288"/>
            <a:ext cx="144462" cy="647700"/>
            <a:chOff x="4377" y="2069"/>
            <a:chExt cx="91" cy="408"/>
          </a:xfrm>
        </p:grpSpPr>
        <p:sp>
          <p:nvSpPr>
            <p:cNvPr id="19472" name="Line 7"/>
            <p:cNvSpPr>
              <a:spLocks noChangeShapeType="1"/>
            </p:cNvSpPr>
            <p:nvPr/>
          </p:nvSpPr>
          <p:spPr bwMode="auto">
            <a:xfrm>
              <a:off x="4422" y="2069"/>
              <a:ext cx="0" cy="408"/>
            </a:xfrm>
            <a:prstGeom prst="line">
              <a:avLst/>
            </a:prstGeom>
            <a:noFill/>
            <a:ln w="25400">
              <a:solidFill>
                <a:schemeClr val="tx1"/>
              </a:solidFill>
              <a:round/>
              <a:headEnd/>
              <a:tailEnd type="arrow" w="lg" len="lg"/>
            </a:ln>
            <a:extLst>
              <a:ext uri="{909E8E84-426E-40DD-AFC4-6F175D3DCCD1}">
                <a14:hiddenFill xmlns:a14="http://schemas.microsoft.com/office/drawing/2010/main">
                  <a:noFill/>
                </a14:hiddenFill>
              </a:ext>
            </a:extLst>
          </p:spPr>
          <p:txBody>
            <a:bodyPr/>
            <a:lstStyle/>
            <a:p>
              <a:endParaRPr lang="en-GB"/>
            </a:p>
          </p:txBody>
        </p:sp>
        <p:sp>
          <p:nvSpPr>
            <p:cNvPr id="19473" name="Line 8"/>
            <p:cNvSpPr>
              <a:spLocks noChangeShapeType="1"/>
            </p:cNvSpPr>
            <p:nvPr/>
          </p:nvSpPr>
          <p:spPr bwMode="auto">
            <a:xfrm>
              <a:off x="4377" y="2386"/>
              <a:ext cx="91"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grpSp>
      <p:sp>
        <p:nvSpPr>
          <p:cNvPr id="19462" name="Rectangle 9"/>
          <p:cNvSpPr>
            <a:spLocks noChangeArrowheads="1"/>
          </p:cNvSpPr>
          <p:nvPr/>
        </p:nvSpPr>
        <p:spPr bwMode="auto">
          <a:xfrm>
            <a:off x="5938838" y="2868613"/>
            <a:ext cx="64770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eaLnBrk="1" hangingPunct="1">
              <a:buFont typeface="Wingdings" panose="05000000000000000000" pitchFamily="2" charset="2"/>
              <a:buNone/>
            </a:pPr>
            <a:r>
              <a:rPr lang="en-GB" altLang="en-US" sz="2600" b="1" i="1">
                <a:solidFill>
                  <a:srgbClr val="000000"/>
                </a:solidFill>
                <a:latin typeface="Times New Roman" panose="02020603050405020304" pitchFamily="18" charset="0"/>
              </a:rPr>
              <a:t>W</a:t>
            </a:r>
            <a:endParaRPr lang="en-US" altLang="en-US" sz="2600" b="1" i="1">
              <a:solidFill>
                <a:srgbClr val="000000"/>
              </a:solidFill>
              <a:latin typeface="Times New Roman" panose="02020603050405020304" pitchFamily="18" charset="0"/>
            </a:endParaRPr>
          </a:p>
        </p:txBody>
      </p:sp>
      <p:sp>
        <p:nvSpPr>
          <p:cNvPr id="19463" name="Rectangle 10"/>
          <p:cNvSpPr>
            <a:spLocks noChangeArrowheads="1"/>
          </p:cNvSpPr>
          <p:nvPr/>
        </p:nvSpPr>
        <p:spPr bwMode="auto">
          <a:xfrm>
            <a:off x="6156325" y="1485900"/>
            <a:ext cx="503238"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eaLnBrk="1" hangingPunct="1">
              <a:buFont typeface="Wingdings" panose="05000000000000000000" pitchFamily="2" charset="2"/>
              <a:buNone/>
            </a:pPr>
            <a:r>
              <a:rPr lang="en-GB" altLang="en-US" sz="2600" b="1" i="1">
                <a:solidFill>
                  <a:srgbClr val="000000"/>
                </a:solidFill>
                <a:latin typeface="Times New Roman" panose="02020603050405020304" pitchFamily="18" charset="0"/>
              </a:rPr>
              <a:t>R</a:t>
            </a:r>
            <a:endParaRPr lang="en-US" altLang="en-US" sz="2600" b="1" i="1">
              <a:solidFill>
                <a:srgbClr val="000000"/>
              </a:solidFill>
              <a:latin typeface="Times New Roman" panose="02020603050405020304" pitchFamily="18" charset="0"/>
            </a:endParaRPr>
          </a:p>
        </p:txBody>
      </p:sp>
      <p:grpSp>
        <p:nvGrpSpPr>
          <p:cNvPr id="19464" name="Group 15"/>
          <p:cNvGrpSpPr>
            <a:grpSpLocks/>
          </p:cNvGrpSpPr>
          <p:nvPr/>
        </p:nvGrpSpPr>
        <p:grpSpPr bwMode="auto">
          <a:xfrm>
            <a:off x="5219700" y="1485900"/>
            <a:ext cx="3168650" cy="1481138"/>
            <a:chOff x="3288" y="618"/>
            <a:chExt cx="1996" cy="933"/>
          </a:xfrm>
        </p:grpSpPr>
        <p:sp>
          <p:nvSpPr>
            <p:cNvPr id="19467" name="Line 16"/>
            <p:cNvSpPr>
              <a:spLocks noChangeShapeType="1"/>
            </p:cNvSpPr>
            <p:nvPr/>
          </p:nvSpPr>
          <p:spPr bwMode="auto">
            <a:xfrm>
              <a:off x="3288" y="1298"/>
              <a:ext cx="1633"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9468" name="Rectangle 17"/>
            <p:cNvSpPr>
              <a:spLocks noChangeArrowheads="1"/>
            </p:cNvSpPr>
            <p:nvPr/>
          </p:nvSpPr>
          <p:spPr bwMode="auto">
            <a:xfrm>
              <a:off x="4026" y="1208"/>
              <a:ext cx="158" cy="90"/>
            </a:xfrm>
            <a:prstGeom prst="rect">
              <a:avLst/>
            </a:prstGeom>
            <a:solidFill>
              <a:srgbClr val="00FF00"/>
            </a:solidFill>
            <a:ln w="25400">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GB" altLang="en-US"/>
            </a:p>
          </p:txBody>
        </p:sp>
        <p:sp>
          <p:nvSpPr>
            <p:cNvPr id="19469" name="Rectangle 18"/>
            <p:cNvSpPr>
              <a:spLocks noChangeArrowheads="1"/>
            </p:cNvSpPr>
            <p:nvPr/>
          </p:nvSpPr>
          <p:spPr bwMode="auto">
            <a:xfrm>
              <a:off x="4603" y="1301"/>
              <a:ext cx="635"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eaLnBrk="1" hangingPunct="1">
                <a:buFont typeface="Wingdings" panose="05000000000000000000" pitchFamily="2" charset="2"/>
                <a:buNone/>
              </a:pPr>
              <a:r>
                <a:rPr lang="en-GB" altLang="en-US" sz="2000" b="1" i="1">
                  <a:solidFill>
                    <a:srgbClr val="000000"/>
                  </a:solidFill>
                  <a:latin typeface="Comic Sans MS" panose="030F0702030302020204" pitchFamily="66" charset="0"/>
                </a:rPr>
                <a:t>ice</a:t>
              </a:r>
              <a:endParaRPr lang="en-US" altLang="en-US" sz="2000" b="1" i="1">
                <a:solidFill>
                  <a:srgbClr val="000000"/>
                </a:solidFill>
                <a:latin typeface="Comic Sans MS" panose="030F0702030302020204" pitchFamily="66" charset="0"/>
              </a:endParaRPr>
            </a:p>
          </p:txBody>
        </p:sp>
        <p:sp>
          <p:nvSpPr>
            <p:cNvPr id="19470" name="Line 19"/>
            <p:cNvSpPr>
              <a:spLocks noChangeShapeType="1"/>
            </p:cNvSpPr>
            <p:nvPr/>
          </p:nvSpPr>
          <p:spPr bwMode="auto">
            <a:xfrm>
              <a:off x="4422" y="799"/>
              <a:ext cx="545" cy="0"/>
            </a:xfrm>
            <a:prstGeom prst="line">
              <a:avLst/>
            </a:prstGeom>
            <a:noFill/>
            <a:ln w="25400">
              <a:solidFill>
                <a:schemeClr val="tx1"/>
              </a:solidFill>
              <a:round/>
              <a:headEnd/>
              <a:tailEnd type="arrow" w="lg" len="lg"/>
            </a:ln>
            <a:extLst>
              <a:ext uri="{909E8E84-426E-40DD-AFC4-6F175D3DCCD1}">
                <a14:hiddenFill xmlns:a14="http://schemas.microsoft.com/office/drawing/2010/main">
                  <a:noFill/>
                </a14:hiddenFill>
              </a:ext>
            </a:extLst>
          </p:spPr>
          <p:txBody>
            <a:bodyPr/>
            <a:lstStyle/>
            <a:p>
              <a:endParaRPr lang="en-GB"/>
            </a:p>
          </p:txBody>
        </p:sp>
        <p:sp>
          <p:nvSpPr>
            <p:cNvPr id="19471" name="Rectangle 20"/>
            <p:cNvSpPr>
              <a:spLocks noChangeArrowheads="1"/>
            </p:cNvSpPr>
            <p:nvPr/>
          </p:nvSpPr>
          <p:spPr bwMode="auto">
            <a:xfrm>
              <a:off x="4967" y="618"/>
              <a:ext cx="317" cy="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eaLnBrk="1" hangingPunct="1">
                <a:buFont typeface="Wingdings" panose="05000000000000000000" pitchFamily="2" charset="2"/>
                <a:buNone/>
              </a:pPr>
              <a:r>
                <a:rPr lang="en-GB" altLang="en-US" sz="2600" b="1" i="1">
                  <a:solidFill>
                    <a:srgbClr val="000000"/>
                  </a:solidFill>
                  <a:latin typeface="Times New Roman" panose="02020603050405020304" pitchFamily="18" charset="0"/>
                </a:rPr>
                <a:t>v</a:t>
              </a:r>
              <a:endParaRPr lang="en-US" altLang="en-US" sz="2600" b="1" i="1">
                <a:solidFill>
                  <a:srgbClr val="000000"/>
                </a:solidFill>
                <a:latin typeface="Times New Roman" panose="02020603050405020304" pitchFamily="18" charset="0"/>
              </a:endParaRPr>
            </a:p>
          </p:txBody>
        </p:sp>
      </p:grpSp>
      <p:sp>
        <p:nvSpPr>
          <p:cNvPr id="19465" name="Rectangle 21"/>
          <p:cNvSpPr>
            <a:spLocks noChangeArrowheads="1"/>
          </p:cNvSpPr>
          <p:nvPr/>
        </p:nvSpPr>
        <p:spPr bwMode="auto">
          <a:xfrm>
            <a:off x="322263" y="400050"/>
            <a:ext cx="8497887" cy="831850"/>
          </a:xfrm>
          <a:prstGeom prst="rect">
            <a:avLst/>
          </a:prstGeom>
          <a:solidFill>
            <a:schemeClr val="accent1"/>
          </a:solidFill>
          <a:ln w="9525">
            <a:solidFill>
              <a:schemeClr val="hlink"/>
            </a:solidFill>
            <a:miter lim="800000"/>
            <a:headEnd/>
            <a:tailEnd/>
          </a:ln>
        </p:spPr>
        <p:txBody>
          <a:bodyPr anchor="ct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2400" b="1">
                <a:solidFill>
                  <a:schemeClr val="hlink"/>
                </a:solidFill>
                <a:latin typeface="Comic Sans MS" panose="030F0702030302020204" pitchFamily="66" charset="0"/>
              </a:rPr>
              <a:t>Now, tell your partner what happens if we assume the frictional force is so small that we can ignore it.</a:t>
            </a:r>
          </a:p>
        </p:txBody>
      </p:sp>
      <p:sp>
        <p:nvSpPr>
          <p:cNvPr id="38935" name="Rectangle 23"/>
          <p:cNvSpPr>
            <a:spLocks noChangeArrowheads="1"/>
          </p:cNvSpPr>
          <p:nvPr/>
        </p:nvSpPr>
        <p:spPr bwMode="auto">
          <a:xfrm>
            <a:off x="323850" y="1474788"/>
            <a:ext cx="4679950" cy="1958975"/>
          </a:xfrm>
          <a:prstGeom prst="rect">
            <a:avLst/>
          </a:prstGeom>
          <a:solidFill>
            <a:schemeClr val="accent1"/>
          </a:solidFill>
          <a:ln w="9525">
            <a:solidFill>
              <a:schemeClr val="hlink"/>
            </a:solidFill>
            <a:miter lim="800000"/>
            <a:headEnd/>
            <a:tailEnd/>
          </a:ln>
        </p:spPr>
        <p:txBody>
          <a:bodyPr anchor="ct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2400" b="1">
                <a:solidFill>
                  <a:srgbClr val="0000FF"/>
                </a:solidFill>
                <a:latin typeface="Comic Sans MS" panose="030F0702030302020204" pitchFamily="66" charset="0"/>
              </a:rPr>
              <a:t>Ans:  Newton’s </a:t>
            </a:r>
            <a:r>
              <a:rPr lang="en-US" altLang="en-US" sz="2600" b="1">
                <a:solidFill>
                  <a:srgbClr val="0000FF"/>
                </a:solidFill>
                <a:latin typeface="Times New Roman" panose="02020603050405020304" pitchFamily="18" charset="0"/>
              </a:rPr>
              <a:t>1</a:t>
            </a:r>
            <a:r>
              <a:rPr lang="en-US" altLang="en-US" sz="2400" b="1" baseline="30000">
                <a:solidFill>
                  <a:srgbClr val="0000FF"/>
                </a:solidFill>
                <a:latin typeface="Comic Sans MS" panose="030F0702030302020204" pitchFamily="66" charset="0"/>
              </a:rPr>
              <a:t>st</a:t>
            </a:r>
            <a:r>
              <a:rPr lang="en-US" altLang="en-US" sz="2400" b="1">
                <a:solidFill>
                  <a:srgbClr val="0000FF"/>
                </a:solidFill>
                <a:latin typeface="Comic Sans MS" panose="030F0702030302020204" pitchFamily="66" charset="0"/>
              </a:rPr>
              <a:t> law tells us that the puck will continue to move with constant velocity ( that is, constant speed in a straight line ).</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8935"/>
                                        </p:tgtEl>
                                        <p:attrNameLst>
                                          <p:attrName>style.visibility</p:attrName>
                                        </p:attrNameLst>
                                      </p:cBhvr>
                                      <p:to>
                                        <p:strVal val="visible"/>
                                      </p:to>
                                    </p:set>
                                  </p:childTnLst>
                                </p:cTn>
                              </p:par>
                            </p:childTnLst>
                          </p:cTn>
                        </p:par>
                        <p:par>
                          <p:cTn id="7" fill="hold" nodeType="afterGroup">
                            <p:stCondLst>
                              <p:cond delay="0"/>
                            </p:stCondLst>
                            <p:childTnLst>
                              <p:par>
                                <p:cTn id="8" presetID="1" presetClass="entr" presetSubtype="0" fill="hold" grpId="0" nodeType="afterEffect">
                                  <p:stCondLst>
                                    <p:cond delay="500"/>
                                  </p:stCondLst>
                                  <p:childTnLst>
                                    <p:set>
                                      <p:cBhvr>
                                        <p:cTn id="9" dur="1" fill="hold">
                                          <p:stCondLst>
                                            <p:cond delay="0"/>
                                          </p:stCondLst>
                                        </p:cTn>
                                        <p:tgtEl>
                                          <p:spTgt spid="389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4" grpId="0" animBg="1"/>
      <p:bldP spid="3893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AutoShape 2"/>
          <p:cNvSpPr>
            <a:spLocks noChangeArrowheads="1"/>
          </p:cNvSpPr>
          <p:nvPr/>
        </p:nvSpPr>
        <p:spPr bwMode="auto">
          <a:xfrm>
            <a:off x="8804275" y="174625"/>
            <a:ext cx="187325" cy="265113"/>
          </a:xfrm>
          <a:prstGeom prst="star5">
            <a:avLst/>
          </a:prstGeom>
          <a:solidFill>
            <a:srgbClr val="3366FF"/>
          </a:solidFill>
          <a:ln w="38100">
            <a:solidFill>
              <a:srgbClr val="0000CC"/>
            </a:solidFill>
            <a:miter lim="800000"/>
            <a:headEnd/>
            <a:tailEnd/>
          </a:ln>
          <a:effectLst/>
        </p:spPr>
        <p:txBody>
          <a:bodyPr wrap="none" anchor="ctr"/>
          <a:lstStyle/>
          <a:p>
            <a:pPr algn="ctr" eaLnBrk="0" hangingPunct="0">
              <a:defRPr/>
            </a:pPr>
            <a:endParaRPr lang="en-US" sz="2400">
              <a:latin typeface="Times New Roman" pitchFamily="18" charset="0"/>
            </a:endParaRPr>
          </a:p>
        </p:txBody>
      </p:sp>
      <p:sp>
        <p:nvSpPr>
          <p:cNvPr id="20483" name="Rectangle 19"/>
          <p:cNvSpPr>
            <a:spLocks noChangeArrowheads="1"/>
          </p:cNvSpPr>
          <p:nvPr/>
        </p:nvSpPr>
        <p:spPr bwMode="auto">
          <a:xfrm>
            <a:off x="3635375" y="260350"/>
            <a:ext cx="18732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2400" b="1">
                <a:latin typeface="Comic Sans MS" panose="030F0702030302020204" pitchFamily="66" charset="0"/>
              </a:rPr>
              <a:t>SUMMARY</a:t>
            </a:r>
          </a:p>
        </p:txBody>
      </p:sp>
      <p:sp>
        <p:nvSpPr>
          <p:cNvPr id="39956" name="Rectangle 20"/>
          <p:cNvSpPr>
            <a:spLocks noChangeArrowheads="1"/>
          </p:cNvSpPr>
          <p:nvPr/>
        </p:nvSpPr>
        <p:spPr bwMode="auto">
          <a:xfrm>
            <a:off x="395288" y="765175"/>
            <a:ext cx="36004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marL="541338" indent="-541338"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eaLnBrk="1" hangingPunct="1">
              <a:buFont typeface="Wingdings" panose="05000000000000000000" pitchFamily="2" charset="2"/>
              <a:buChar char="Ø"/>
            </a:pPr>
            <a:r>
              <a:rPr lang="en-GB" altLang="en-US" sz="2400" b="1">
                <a:solidFill>
                  <a:srgbClr val="000000"/>
                </a:solidFill>
                <a:latin typeface="Comic Sans MS" panose="030F0702030302020204" pitchFamily="66" charset="0"/>
              </a:rPr>
              <a:t>Force is a vector.</a:t>
            </a:r>
            <a:endParaRPr lang="en-US" altLang="en-US" sz="2400" b="1">
              <a:solidFill>
                <a:srgbClr val="000000"/>
              </a:solidFill>
              <a:latin typeface="Comic Sans MS" panose="030F0702030302020204" pitchFamily="66" charset="0"/>
            </a:endParaRPr>
          </a:p>
        </p:txBody>
      </p:sp>
      <p:grpSp>
        <p:nvGrpSpPr>
          <p:cNvPr id="2" name="Group 36"/>
          <p:cNvGrpSpPr>
            <a:grpSpLocks/>
          </p:cNvGrpSpPr>
          <p:nvPr/>
        </p:nvGrpSpPr>
        <p:grpSpPr bwMode="auto">
          <a:xfrm>
            <a:off x="395288" y="1619250"/>
            <a:ext cx="6985000" cy="457200"/>
            <a:chOff x="249" y="800"/>
            <a:chExt cx="4400" cy="288"/>
          </a:xfrm>
        </p:grpSpPr>
        <p:sp>
          <p:nvSpPr>
            <p:cNvPr id="20495" name="Rectangle 21"/>
            <p:cNvSpPr>
              <a:spLocks noChangeArrowheads="1"/>
            </p:cNvSpPr>
            <p:nvPr/>
          </p:nvSpPr>
          <p:spPr bwMode="auto">
            <a:xfrm>
              <a:off x="249" y="800"/>
              <a:ext cx="3901"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marL="541338" indent="-541338"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eaLnBrk="1" hangingPunct="1">
                <a:buFont typeface="Wingdings" panose="05000000000000000000" pitchFamily="2" charset="2"/>
                <a:buChar char="Ø"/>
              </a:pPr>
              <a:r>
                <a:rPr lang="en-GB" altLang="en-US" sz="2400" b="1">
                  <a:solidFill>
                    <a:srgbClr val="000000"/>
                  </a:solidFill>
                  <a:latin typeface="Comic Sans MS" panose="030F0702030302020204" pitchFamily="66" charset="0"/>
                </a:rPr>
                <a:t>Arrow used in diagrams for force:</a:t>
              </a:r>
              <a:endParaRPr lang="en-US" altLang="en-US" sz="2400" b="1">
                <a:solidFill>
                  <a:srgbClr val="000000"/>
                </a:solidFill>
                <a:latin typeface="Comic Sans MS" panose="030F0702030302020204" pitchFamily="66" charset="0"/>
              </a:endParaRPr>
            </a:p>
          </p:txBody>
        </p:sp>
        <p:grpSp>
          <p:nvGrpSpPr>
            <p:cNvPr id="20496" name="Group 25"/>
            <p:cNvGrpSpPr>
              <a:grpSpLocks/>
            </p:cNvGrpSpPr>
            <p:nvPr/>
          </p:nvGrpSpPr>
          <p:grpSpPr bwMode="auto">
            <a:xfrm rot="16200000" flipH="1">
              <a:off x="4399" y="778"/>
              <a:ext cx="91" cy="408"/>
              <a:chOff x="4377" y="2069"/>
              <a:chExt cx="91" cy="408"/>
            </a:xfrm>
          </p:grpSpPr>
          <p:sp>
            <p:nvSpPr>
              <p:cNvPr id="20497" name="Line 26"/>
              <p:cNvSpPr>
                <a:spLocks noChangeShapeType="1"/>
              </p:cNvSpPr>
              <p:nvPr/>
            </p:nvSpPr>
            <p:spPr bwMode="auto">
              <a:xfrm>
                <a:off x="4422" y="2069"/>
                <a:ext cx="0" cy="408"/>
              </a:xfrm>
              <a:prstGeom prst="line">
                <a:avLst/>
              </a:prstGeom>
              <a:noFill/>
              <a:ln w="25400">
                <a:solidFill>
                  <a:srgbClr val="000000"/>
                </a:solidFill>
                <a:round/>
                <a:headEnd/>
                <a:tailEnd type="arrow" w="lg" len="lg"/>
              </a:ln>
              <a:extLst>
                <a:ext uri="{909E8E84-426E-40DD-AFC4-6F175D3DCCD1}">
                  <a14:hiddenFill xmlns:a14="http://schemas.microsoft.com/office/drawing/2010/main">
                    <a:noFill/>
                  </a14:hiddenFill>
                </a:ext>
              </a:extLst>
            </p:spPr>
            <p:txBody>
              <a:bodyPr/>
              <a:lstStyle/>
              <a:p>
                <a:endParaRPr lang="en-GB"/>
              </a:p>
            </p:txBody>
          </p:sp>
          <p:sp>
            <p:nvSpPr>
              <p:cNvPr id="20498" name="Line 27"/>
              <p:cNvSpPr>
                <a:spLocks noChangeShapeType="1"/>
              </p:cNvSpPr>
              <p:nvPr/>
            </p:nvSpPr>
            <p:spPr bwMode="auto">
              <a:xfrm>
                <a:off x="4377" y="2386"/>
                <a:ext cx="91" cy="0"/>
              </a:xfrm>
              <a:prstGeom prst="line">
                <a:avLst/>
              </a:prstGeom>
              <a:noFill/>
              <a:ln w="2540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grpSp>
      </p:grpSp>
      <p:sp>
        <p:nvSpPr>
          <p:cNvPr id="39965" name="Rectangle 29"/>
          <p:cNvSpPr>
            <a:spLocks noChangeArrowheads="1"/>
          </p:cNvSpPr>
          <p:nvPr/>
        </p:nvSpPr>
        <p:spPr bwMode="auto">
          <a:xfrm>
            <a:off x="395288" y="2090738"/>
            <a:ext cx="38893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marL="541338" indent="-541338"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eaLnBrk="1" hangingPunct="1">
              <a:buFont typeface="Wingdings" panose="05000000000000000000" pitchFamily="2" charset="2"/>
              <a:buChar char="Ø"/>
            </a:pPr>
            <a:r>
              <a:rPr lang="en-GB" altLang="en-US" sz="2400" b="1">
                <a:solidFill>
                  <a:srgbClr val="000000"/>
                </a:solidFill>
                <a:latin typeface="Comic Sans MS" panose="030F0702030302020204" pitchFamily="66" charset="0"/>
              </a:rPr>
              <a:t>Notation for forces:</a:t>
            </a:r>
            <a:endParaRPr lang="en-US" altLang="en-US" sz="2400" b="1">
              <a:solidFill>
                <a:srgbClr val="000000"/>
              </a:solidFill>
              <a:latin typeface="Comic Sans MS" panose="030F0702030302020204" pitchFamily="66" charset="0"/>
            </a:endParaRPr>
          </a:p>
        </p:txBody>
      </p:sp>
      <p:sp>
        <p:nvSpPr>
          <p:cNvPr id="39966" name="Rectangle 30"/>
          <p:cNvSpPr>
            <a:spLocks noChangeArrowheads="1"/>
          </p:cNvSpPr>
          <p:nvPr/>
        </p:nvSpPr>
        <p:spPr bwMode="auto">
          <a:xfrm>
            <a:off x="1008063" y="2473325"/>
            <a:ext cx="252095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marL="355600" indent="-355600" eaLnBrk="0" hangingPunct="0">
              <a:tabLst>
                <a:tab pos="1981200" algn="l"/>
                <a:tab pos="2520950" algn="l"/>
              </a:tabLst>
              <a:defRPr>
                <a:solidFill>
                  <a:schemeClr val="tx1"/>
                </a:solidFill>
                <a:latin typeface="Arial" panose="020B0604020202020204" pitchFamily="34" charset="0"/>
              </a:defRPr>
            </a:lvl1pPr>
            <a:lvl2pPr marL="742950" indent="-285750" eaLnBrk="0" hangingPunct="0">
              <a:tabLst>
                <a:tab pos="1981200" algn="l"/>
                <a:tab pos="2520950" algn="l"/>
              </a:tabLst>
              <a:defRPr>
                <a:solidFill>
                  <a:schemeClr val="tx1"/>
                </a:solidFill>
                <a:latin typeface="Arial" panose="020B0604020202020204" pitchFamily="34" charset="0"/>
              </a:defRPr>
            </a:lvl2pPr>
            <a:lvl3pPr marL="1143000" indent="-228600" eaLnBrk="0" hangingPunct="0">
              <a:tabLst>
                <a:tab pos="1981200" algn="l"/>
                <a:tab pos="2520950" algn="l"/>
              </a:tabLst>
              <a:defRPr>
                <a:solidFill>
                  <a:schemeClr val="tx1"/>
                </a:solidFill>
                <a:latin typeface="Arial" panose="020B0604020202020204" pitchFamily="34" charset="0"/>
              </a:defRPr>
            </a:lvl3pPr>
            <a:lvl4pPr marL="1600200" indent="-228600" eaLnBrk="0" hangingPunct="0">
              <a:tabLst>
                <a:tab pos="1981200" algn="l"/>
                <a:tab pos="2520950" algn="l"/>
              </a:tabLst>
              <a:defRPr>
                <a:solidFill>
                  <a:schemeClr val="tx1"/>
                </a:solidFill>
                <a:latin typeface="Arial" panose="020B0604020202020204" pitchFamily="34" charset="0"/>
              </a:defRPr>
            </a:lvl4pPr>
            <a:lvl5pPr marL="2057400" indent="-228600" eaLnBrk="0" hangingPunct="0">
              <a:tabLst>
                <a:tab pos="1981200"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981200"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981200"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981200"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981200" algn="l"/>
                <a:tab pos="2520950" algn="l"/>
              </a:tabLst>
              <a:defRPr>
                <a:solidFill>
                  <a:schemeClr val="tx1"/>
                </a:solidFill>
                <a:latin typeface="Arial" panose="020B0604020202020204" pitchFamily="34" charset="0"/>
              </a:defRPr>
            </a:lvl9pPr>
          </a:lstStyle>
          <a:p>
            <a:pPr eaLnBrk="1" hangingPunct="1">
              <a:buFontTx/>
              <a:buChar char="•"/>
            </a:pPr>
            <a:r>
              <a:rPr lang="en-GB" altLang="en-US" sz="2400" b="1">
                <a:solidFill>
                  <a:srgbClr val="000000"/>
                </a:solidFill>
                <a:latin typeface="Comic Sans MS" panose="030F0702030302020204" pitchFamily="66" charset="0"/>
              </a:rPr>
              <a:t>Weight:	</a:t>
            </a:r>
            <a:r>
              <a:rPr lang="en-GB" altLang="en-US" sz="2600" b="1" i="1">
                <a:solidFill>
                  <a:srgbClr val="000000"/>
                </a:solidFill>
                <a:latin typeface="Times New Roman" panose="02020603050405020304" pitchFamily="18" charset="0"/>
              </a:rPr>
              <a:t>W</a:t>
            </a:r>
            <a:endParaRPr lang="en-US" altLang="en-US" sz="2600" b="1" i="1">
              <a:solidFill>
                <a:srgbClr val="000000"/>
              </a:solidFill>
              <a:latin typeface="Times New Roman" panose="02020603050405020304" pitchFamily="18" charset="0"/>
            </a:endParaRPr>
          </a:p>
        </p:txBody>
      </p:sp>
      <p:sp>
        <p:nvSpPr>
          <p:cNvPr id="39967" name="Rectangle 31"/>
          <p:cNvSpPr>
            <a:spLocks noChangeArrowheads="1"/>
          </p:cNvSpPr>
          <p:nvPr/>
        </p:nvSpPr>
        <p:spPr bwMode="auto">
          <a:xfrm>
            <a:off x="4238625" y="2489200"/>
            <a:ext cx="252095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marL="355600" indent="-355600" eaLnBrk="0" hangingPunct="0">
              <a:tabLst>
                <a:tab pos="1981200" algn="l"/>
                <a:tab pos="2520950" algn="l"/>
              </a:tabLst>
              <a:defRPr>
                <a:solidFill>
                  <a:schemeClr val="tx1"/>
                </a:solidFill>
                <a:latin typeface="Arial" panose="020B0604020202020204" pitchFamily="34" charset="0"/>
              </a:defRPr>
            </a:lvl1pPr>
            <a:lvl2pPr marL="742950" indent="-285750" eaLnBrk="0" hangingPunct="0">
              <a:tabLst>
                <a:tab pos="1981200" algn="l"/>
                <a:tab pos="2520950" algn="l"/>
              </a:tabLst>
              <a:defRPr>
                <a:solidFill>
                  <a:schemeClr val="tx1"/>
                </a:solidFill>
                <a:latin typeface="Arial" panose="020B0604020202020204" pitchFamily="34" charset="0"/>
              </a:defRPr>
            </a:lvl2pPr>
            <a:lvl3pPr marL="1143000" indent="-228600" eaLnBrk="0" hangingPunct="0">
              <a:tabLst>
                <a:tab pos="1981200" algn="l"/>
                <a:tab pos="2520950" algn="l"/>
              </a:tabLst>
              <a:defRPr>
                <a:solidFill>
                  <a:schemeClr val="tx1"/>
                </a:solidFill>
                <a:latin typeface="Arial" panose="020B0604020202020204" pitchFamily="34" charset="0"/>
              </a:defRPr>
            </a:lvl3pPr>
            <a:lvl4pPr marL="1600200" indent="-228600" eaLnBrk="0" hangingPunct="0">
              <a:tabLst>
                <a:tab pos="1981200" algn="l"/>
                <a:tab pos="2520950" algn="l"/>
              </a:tabLst>
              <a:defRPr>
                <a:solidFill>
                  <a:schemeClr val="tx1"/>
                </a:solidFill>
                <a:latin typeface="Arial" panose="020B0604020202020204" pitchFamily="34" charset="0"/>
              </a:defRPr>
            </a:lvl4pPr>
            <a:lvl5pPr marL="2057400" indent="-228600" eaLnBrk="0" hangingPunct="0">
              <a:tabLst>
                <a:tab pos="1981200"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981200"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981200"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981200"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981200" algn="l"/>
                <a:tab pos="2520950" algn="l"/>
              </a:tabLst>
              <a:defRPr>
                <a:solidFill>
                  <a:schemeClr val="tx1"/>
                </a:solidFill>
                <a:latin typeface="Arial" panose="020B0604020202020204" pitchFamily="34" charset="0"/>
              </a:defRPr>
            </a:lvl9pPr>
          </a:lstStyle>
          <a:p>
            <a:pPr eaLnBrk="1" hangingPunct="1">
              <a:buFontTx/>
              <a:buChar char="•"/>
            </a:pPr>
            <a:r>
              <a:rPr lang="en-GB" altLang="en-US" sz="2400" b="1">
                <a:solidFill>
                  <a:srgbClr val="000000"/>
                </a:solidFill>
                <a:latin typeface="Comic Sans MS" panose="030F0702030302020204" pitchFamily="66" charset="0"/>
              </a:rPr>
              <a:t>Tension:	</a:t>
            </a:r>
            <a:r>
              <a:rPr lang="en-GB" altLang="en-US" sz="2600" b="1" i="1">
                <a:solidFill>
                  <a:srgbClr val="000000"/>
                </a:solidFill>
                <a:latin typeface="Times New Roman" panose="02020603050405020304" pitchFamily="18" charset="0"/>
              </a:rPr>
              <a:t>T</a:t>
            </a:r>
            <a:endParaRPr lang="en-US" altLang="en-US" sz="2600" b="1" i="1">
              <a:solidFill>
                <a:srgbClr val="000000"/>
              </a:solidFill>
              <a:latin typeface="Times New Roman" panose="02020603050405020304" pitchFamily="18" charset="0"/>
            </a:endParaRPr>
          </a:p>
        </p:txBody>
      </p:sp>
      <p:sp>
        <p:nvSpPr>
          <p:cNvPr id="39968" name="Rectangle 32"/>
          <p:cNvSpPr>
            <a:spLocks noChangeArrowheads="1"/>
          </p:cNvSpPr>
          <p:nvPr/>
        </p:nvSpPr>
        <p:spPr bwMode="auto">
          <a:xfrm>
            <a:off x="1008063" y="3376613"/>
            <a:ext cx="4465637"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marL="355600" indent="-355600" eaLnBrk="0" hangingPunct="0">
              <a:tabLst>
                <a:tab pos="1981200" algn="l"/>
                <a:tab pos="2520950" algn="l"/>
                <a:tab pos="3233738" algn="l"/>
                <a:tab pos="3403600" algn="l"/>
              </a:tabLst>
              <a:defRPr>
                <a:solidFill>
                  <a:schemeClr val="tx1"/>
                </a:solidFill>
                <a:latin typeface="Arial" panose="020B0604020202020204" pitchFamily="34" charset="0"/>
              </a:defRPr>
            </a:lvl1pPr>
            <a:lvl2pPr marL="742950" indent="-285750" eaLnBrk="0" hangingPunct="0">
              <a:tabLst>
                <a:tab pos="1981200" algn="l"/>
                <a:tab pos="2520950" algn="l"/>
                <a:tab pos="3233738" algn="l"/>
                <a:tab pos="3403600" algn="l"/>
              </a:tabLst>
              <a:defRPr>
                <a:solidFill>
                  <a:schemeClr val="tx1"/>
                </a:solidFill>
                <a:latin typeface="Arial" panose="020B0604020202020204" pitchFamily="34" charset="0"/>
              </a:defRPr>
            </a:lvl2pPr>
            <a:lvl3pPr marL="1143000" indent="-228600" eaLnBrk="0" hangingPunct="0">
              <a:tabLst>
                <a:tab pos="1981200" algn="l"/>
                <a:tab pos="2520950" algn="l"/>
                <a:tab pos="3233738" algn="l"/>
                <a:tab pos="3403600" algn="l"/>
              </a:tabLst>
              <a:defRPr>
                <a:solidFill>
                  <a:schemeClr val="tx1"/>
                </a:solidFill>
                <a:latin typeface="Arial" panose="020B0604020202020204" pitchFamily="34" charset="0"/>
              </a:defRPr>
            </a:lvl3pPr>
            <a:lvl4pPr marL="1600200" indent="-228600" eaLnBrk="0" hangingPunct="0">
              <a:tabLst>
                <a:tab pos="1981200" algn="l"/>
                <a:tab pos="2520950" algn="l"/>
                <a:tab pos="3233738" algn="l"/>
                <a:tab pos="3403600" algn="l"/>
              </a:tabLst>
              <a:defRPr>
                <a:solidFill>
                  <a:schemeClr val="tx1"/>
                </a:solidFill>
                <a:latin typeface="Arial" panose="020B0604020202020204" pitchFamily="34" charset="0"/>
              </a:defRPr>
            </a:lvl4pPr>
            <a:lvl5pPr marL="2057400" indent="-228600" eaLnBrk="0" hangingPunct="0">
              <a:tabLst>
                <a:tab pos="1981200" algn="l"/>
                <a:tab pos="2520950" algn="l"/>
                <a:tab pos="3233738" algn="l"/>
                <a:tab pos="340360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981200" algn="l"/>
                <a:tab pos="2520950" algn="l"/>
                <a:tab pos="3233738" algn="l"/>
                <a:tab pos="340360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981200" algn="l"/>
                <a:tab pos="2520950" algn="l"/>
                <a:tab pos="3233738" algn="l"/>
                <a:tab pos="340360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981200" algn="l"/>
                <a:tab pos="2520950" algn="l"/>
                <a:tab pos="3233738" algn="l"/>
                <a:tab pos="340360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981200" algn="l"/>
                <a:tab pos="2520950" algn="l"/>
                <a:tab pos="3233738" algn="l"/>
                <a:tab pos="3403600" algn="l"/>
              </a:tabLst>
              <a:defRPr>
                <a:solidFill>
                  <a:schemeClr val="tx1"/>
                </a:solidFill>
                <a:latin typeface="Arial" panose="020B0604020202020204" pitchFamily="34" charset="0"/>
              </a:defRPr>
            </a:lvl9pPr>
          </a:lstStyle>
          <a:p>
            <a:pPr eaLnBrk="1" hangingPunct="1">
              <a:buFontTx/>
              <a:buChar char="•"/>
            </a:pPr>
            <a:r>
              <a:rPr lang="en-GB" altLang="en-US" sz="2400" b="1">
                <a:solidFill>
                  <a:srgbClr val="000000"/>
                </a:solidFill>
                <a:latin typeface="Comic Sans MS" panose="030F0702030302020204" pitchFamily="66" charset="0"/>
              </a:rPr>
              <a:t>Normal Reaction:	</a:t>
            </a:r>
            <a:r>
              <a:rPr lang="en-GB" altLang="en-US" sz="2600" b="1" i="1">
                <a:solidFill>
                  <a:srgbClr val="000000"/>
                </a:solidFill>
                <a:latin typeface="Times New Roman" panose="02020603050405020304" pitchFamily="18" charset="0"/>
              </a:rPr>
              <a:t>N </a:t>
            </a:r>
            <a:r>
              <a:rPr lang="en-GB" altLang="en-US" sz="2400" b="1">
                <a:solidFill>
                  <a:srgbClr val="000000"/>
                </a:solidFill>
                <a:latin typeface="Comic Sans MS" panose="030F0702030302020204" pitchFamily="66" charset="0"/>
              </a:rPr>
              <a:t>or</a:t>
            </a:r>
            <a:r>
              <a:rPr lang="en-GB" altLang="en-US" sz="2600" b="1" i="1">
                <a:solidFill>
                  <a:srgbClr val="000000"/>
                </a:solidFill>
                <a:latin typeface="Times New Roman" panose="02020603050405020304" pitchFamily="18" charset="0"/>
              </a:rPr>
              <a:t> R</a:t>
            </a:r>
            <a:endParaRPr lang="en-US" altLang="en-US" sz="2600" b="1" i="1">
              <a:solidFill>
                <a:srgbClr val="000000"/>
              </a:solidFill>
              <a:latin typeface="Times New Roman" panose="02020603050405020304" pitchFamily="18" charset="0"/>
            </a:endParaRPr>
          </a:p>
        </p:txBody>
      </p:sp>
      <p:sp>
        <p:nvSpPr>
          <p:cNvPr id="39969" name="Rectangle 33"/>
          <p:cNvSpPr>
            <a:spLocks noChangeArrowheads="1"/>
          </p:cNvSpPr>
          <p:nvPr/>
        </p:nvSpPr>
        <p:spPr bwMode="auto">
          <a:xfrm>
            <a:off x="5686425" y="3378200"/>
            <a:ext cx="252095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marL="355600" indent="-355600" eaLnBrk="0" hangingPunct="0">
              <a:tabLst>
                <a:tab pos="1981200" algn="l"/>
                <a:tab pos="2520950" algn="l"/>
              </a:tabLst>
              <a:defRPr>
                <a:solidFill>
                  <a:schemeClr val="tx1"/>
                </a:solidFill>
                <a:latin typeface="Arial" panose="020B0604020202020204" pitchFamily="34" charset="0"/>
              </a:defRPr>
            </a:lvl1pPr>
            <a:lvl2pPr marL="742950" indent="-285750" eaLnBrk="0" hangingPunct="0">
              <a:tabLst>
                <a:tab pos="1981200" algn="l"/>
                <a:tab pos="2520950" algn="l"/>
              </a:tabLst>
              <a:defRPr>
                <a:solidFill>
                  <a:schemeClr val="tx1"/>
                </a:solidFill>
                <a:latin typeface="Arial" panose="020B0604020202020204" pitchFamily="34" charset="0"/>
              </a:defRPr>
            </a:lvl2pPr>
            <a:lvl3pPr marL="1143000" indent="-228600" eaLnBrk="0" hangingPunct="0">
              <a:tabLst>
                <a:tab pos="1981200" algn="l"/>
                <a:tab pos="2520950" algn="l"/>
              </a:tabLst>
              <a:defRPr>
                <a:solidFill>
                  <a:schemeClr val="tx1"/>
                </a:solidFill>
                <a:latin typeface="Arial" panose="020B0604020202020204" pitchFamily="34" charset="0"/>
              </a:defRPr>
            </a:lvl3pPr>
            <a:lvl4pPr marL="1600200" indent="-228600" eaLnBrk="0" hangingPunct="0">
              <a:tabLst>
                <a:tab pos="1981200" algn="l"/>
                <a:tab pos="2520950" algn="l"/>
              </a:tabLst>
              <a:defRPr>
                <a:solidFill>
                  <a:schemeClr val="tx1"/>
                </a:solidFill>
                <a:latin typeface="Arial" panose="020B0604020202020204" pitchFamily="34" charset="0"/>
              </a:defRPr>
            </a:lvl4pPr>
            <a:lvl5pPr marL="2057400" indent="-228600" eaLnBrk="0" hangingPunct="0">
              <a:tabLst>
                <a:tab pos="1981200"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981200"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981200"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981200"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981200" algn="l"/>
                <a:tab pos="2520950" algn="l"/>
              </a:tabLst>
              <a:defRPr>
                <a:solidFill>
                  <a:schemeClr val="tx1"/>
                </a:solidFill>
                <a:latin typeface="Arial" panose="020B0604020202020204" pitchFamily="34" charset="0"/>
              </a:defRPr>
            </a:lvl9pPr>
          </a:lstStyle>
          <a:p>
            <a:pPr eaLnBrk="1" hangingPunct="1">
              <a:buFontTx/>
              <a:buChar char="•"/>
            </a:pPr>
            <a:r>
              <a:rPr lang="en-GB" altLang="en-US" sz="2400" b="1">
                <a:solidFill>
                  <a:srgbClr val="000000"/>
                </a:solidFill>
                <a:latin typeface="Comic Sans MS" panose="030F0702030302020204" pitchFamily="66" charset="0"/>
              </a:rPr>
              <a:t>Friction:	</a:t>
            </a:r>
            <a:r>
              <a:rPr lang="en-GB" altLang="en-US" sz="2600" b="1" i="1">
                <a:solidFill>
                  <a:srgbClr val="000000"/>
                </a:solidFill>
                <a:latin typeface="Times New Roman" panose="02020603050405020304" pitchFamily="18" charset="0"/>
              </a:rPr>
              <a:t>F</a:t>
            </a:r>
            <a:r>
              <a:rPr lang="en-GB" altLang="en-US" sz="2600" b="1" i="1" baseline="-25000">
                <a:solidFill>
                  <a:srgbClr val="000000"/>
                </a:solidFill>
                <a:latin typeface="Times New Roman" panose="02020603050405020304" pitchFamily="18" charset="0"/>
              </a:rPr>
              <a:t>r</a:t>
            </a:r>
            <a:endParaRPr lang="en-US" altLang="en-US" sz="2600" b="1" i="1" baseline="-25000">
              <a:solidFill>
                <a:srgbClr val="000000"/>
              </a:solidFill>
              <a:latin typeface="Times New Roman" panose="02020603050405020304" pitchFamily="18" charset="0"/>
            </a:endParaRPr>
          </a:p>
        </p:txBody>
      </p:sp>
      <p:sp>
        <p:nvSpPr>
          <p:cNvPr id="39970" name="Rectangle 34"/>
          <p:cNvSpPr>
            <a:spLocks noChangeArrowheads="1"/>
          </p:cNvSpPr>
          <p:nvPr/>
        </p:nvSpPr>
        <p:spPr bwMode="auto">
          <a:xfrm>
            <a:off x="974725" y="2944813"/>
            <a:ext cx="538003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nchor="ct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buFont typeface="Wingdings" panose="05000000000000000000" pitchFamily="2" charset="2"/>
              <a:buNone/>
            </a:pPr>
            <a:r>
              <a:rPr lang="en-GB" altLang="en-US" sz="2400" b="1">
                <a:latin typeface="Comic Sans MS" panose="030F0702030302020204" pitchFamily="66" charset="0"/>
              </a:rPr>
              <a:t>Components of the contact force:</a:t>
            </a:r>
            <a:endParaRPr lang="en-US" altLang="en-US" sz="2400" b="1">
              <a:latin typeface="Comic Sans MS" panose="030F0702030302020204" pitchFamily="66" charset="0"/>
            </a:endParaRPr>
          </a:p>
        </p:txBody>
      </p:sp>
      <p:sp>
        <p:nvSpPr>
          <p:cNvPr id="39971" name="Rectangle 35"/>
          <p:cNvSpPr>
            <a:spLocks noChangeArrowheads="1"/>
          </p:cNvSpPr>
          <p:nvPr/>
        </p:nvSpPr>
        <p:spPr bwMode="auto">
          <a:xfrm>
            <a:off x="395288" y="3898900"/>
            <a:ext cx="8351837"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nchor="ctr">
            <a:spAutoFit/>
          </a:bodyPr>
          <a:lstStyle>
            <a:lvl1pPr marL="541338" indent="-541338"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buFont typeface="Wingdings" panose="05000000000000000000" pitchFamily="2" charset="2"/>
              <a:buChar char="Ø"/>
            </a:pPr>
            <a:r>
              <a:rPr lang="en-US" altLang="en-US" sz="2400" b="1">
                <a:latin typeface="Comic Sans MS" panose="030F0702030302020204" pitchFamily="66" charset="0"/>
              </a:rPr>
              <a:t>Newton’s </a:t>
            </a:r>
            <a:r>
              <a:rPr lang="en-US" altLang="en-US" sz="2600" b="1">
                <a:latin typeface="Times New Roman" panose="02020603050405020304" pitchFamily="18" charset="0"/>
              </a:rPr>
              <a:t>1</a:t>
            </a:r>
            <a:r>
              <a:rPr lang="en-US" altLang="en-US" sz="2400" b="1" baseline="30000">
                <a:latin typeface="Comic Sans MS" panose="030F0702030302020204" pitchFamily="66" charset="0"/>
              </a:rPr>
              <a:t>st</a:t>
            </a:r>
            <a:r>
              <a:rPr lang="en-US" altLang="en-US" sz="2400" b="1">
                <a:latin typeface="Comic Sans MS" panose="030F0702030302020204" pitchFamily="66" charset="0"/>
              </a:rPr>
              <a:t> Law: A body stays at rest, or continues to move with constant velocity, unless a resultant force acts on it.</a:t>
            </a:r>
          </a:p>
        </p:txBody>
      </p:sp>
      <p:sp>
        <p:nvSpPr>
          <p:cNvPr id="39973" name="Rectangle 37"/>
          <p:cNvSpPr>
            <a:spLocks noChangeArrowheads="1"/>
          </p:cNvSpPr>
          <p:nvPr/>
        </p:nvSpPr>
        <p:spPr bwMode="auto">
          <a:xfrm>
            <a:off x="420688" y="1187450"/>
            <a:ext cx="57213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marL="541338" indent="-541338"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eaLnBrk="1" hangingPunct="1">
              <a:buFont typeface="Wingdings" panose="05000000000000000000" pitchFamily="2" charset="2"/>
              <a:buChar char="Ø"/>
            </a:pPr>
            <a:r>
              <a:rPr lang="en-GB" altLang="en-US" sz="2400" b="1">
                <a:solidFill>
                  <a:srgbClr val="000000"/>
                </a:solidFill>
                <a:latin typeface="Comic Sans MS" panose="030F0702030302020204" pitchFamily="66" charset="0"/>
              </a:rPr>
              <a:t>Weight is a force.  Mass is not. </a:t>
            </a:r>
            <a:endParaRPr lang="en-US" altLang="en-US" sz="2400" b="1">
              <a:solidFill>
                <a:srgbClr val="000000"/>
              </a:solidFill>
              <a:latin typeface="Comic Sans MS" panose="030F0702030302020204" pitchFamily="66" charset="0"/>
            </a:endParaRPr>
          </a:p>
        </p:txBody>
      </p:sp>
      <p:pic>
        <p:nvPicPr>
          <p:cNvPr id="39974" name="Picture 38" descr="notepa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89825" y="4894263"/>
            <a:ext cx="981075" cy="860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9956"/>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9973"/>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2"/>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9965"/>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9966"/>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9967"/>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9970"/>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9968"/>
                                        </p:tgtEl>
                                        <p:attrNameLst>
                                          <p:attrName>style.visibility</p:attrName>
                                        </p:attrNameLst>
                                      </p:cBhvr>
                                      <p:to>
                                        <p:strVal val="visible"/>
                                      </p:to>
                                    </p:set>
                                  </p:childTnLst>
                                </p:cTn>
                              </p:par>
                            </p:childTnLst>
                          </p:cTn>
                        </p:par>
                      </p:childTnLst>
                    </p:cTn>
                  </p:par>
                  <p:par>
                    <p:cTn id="35" fill="hold" nodeType="clickPar">
                      <p:stCondLst>
                        <p:cond delay="indefinite"/>
                      </p:stCondLst>
                      <p:childTnLst>
                        <p:par>
                          <p:cTn id="36" fill="hold" nodeType="withGroup">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9969"/>
                                        </p:tgtEl>
                                        <p:attrNameLst>
                                          <p:attrName>style.visibility</p:attrName>
                                        </p:attrNameLst>
                                      </p:cBhvr>
                                      <p:to>
                                        <p:strVal val="visible"/>
                                      </p:to>
                                    </p:set>
                                  </p:childTnLst>
                                </p:cTn>
                              </p:par>
                            </p:childTnLst>
                          </p:cTn>
                        </p:par>
                      </p:childTnLst>
                    </p:cTn>
                  </p:par>
                  <p:par>
                    <p:cTn id="39" fill="hold" nodeType="clickPar">
                      <p:stCondLst>
                        <p:cond delay="indefinite"/>
                      </p:stCondLst>
                      <p:childTnLst>
                        <p:par>
                          <p:cTn id="40" fill="hold" nodeType="withGroup">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9971"/>
                                        </p:tgtEl>
                                        <p:attrNameLst>
                                          <p:attrName>style.visibility</p:attrName>
                                        </p:attrNameLst>
                                      </p:cBhvr>
                                      <p:to>
                                        <p:strVal val="visible"/>
                                      </p:to>
                                    </p:set>
                                  </p:childTnLst>
                                </p:cTn>
                              </p:par>
                            </p:childTnLst>
                          </p:cTn>
                        </p:par>
                      </p:childTnLst>
                    </p:cTn>
                  </p:par>
                  <p:par>
                    <p:cTn id="43" fill="hold" nodeType="clickPar">
                      <p:stCondLst>
                        <p:cond delay="indefinite"/>
                      </p:stCondLst>
                      <p:childTnLst>
                        <p:par>
                          <p:cTn id="44" fill="hold" nodeType="withGroup">
                            <p:stCondLst>
                              <p:cond delay="0"/>
                            </p:stCondLst>
                            <p:childTnLst>
                              <p:par>
                                <p:cTn id="45" presetID="1" presetClass="entr" presetSubtype="0" fill="hold" nodeType="clickEffect">
                                  <p:stCondLst>
                                    <p:cond delay="0"/>
                                  </p:stCondLst>
                                  <p:childTnLst>
                                    <p:set>
                                      <p:cBhvr>
                                        <p:cTn id="46" dur="1" fill="hold">
                                          <p:stCondLst>
                                            <p:cond delay="0"/>
                                          </p:stCondLst>
                                        </p:cTn>
                                        <p:tgtEl>
                                          <p:spTgt spid="39974"/>
                                        </p:tgtEl>
                                        <p:attrNameLst>
                                          <p:attrName>style.visibility</p:attrName>
                                        </p:attrNameLst>
                                      </p:cBhvr>
                                      <p:to>
                                        <p:strVal val="visible"/>
                                      </p:to>
                                    </p:set>
                                  </p:childTnLst>
                                </p:cTn>
                              </p:par>
                            </p:childTnLst>
                          </p:cTn>
                        </p:par>
                        <p:par>
                          <p:cTn id="47" fill="hold" nodeType="afterGroup">
                            <p:stCondLst>
                              <p:cond delay="0"/>
                            </p:stCondLst>
                            <p:childTnLst>
                              <p:par>
                                <p:cTn id="48" presetID="1" presetClass="entr" presetSubtype="0" fill="hold" grpId="0" nodeType="afterEffect">
                                  <p:stCondLst>
                                    <p:cond delay="500"/>
                                  </p:stCondLst>
                                  <p:childTnLst>
                                    <p:set>
                                      <p:cBhvr>
                                        <p:cTn id="49" dur="1" fill="hold">
                                          <p:stCondLst>
                                            <p:cond delay="0"/>
                                          </p:stCondLst>
                                        </p:cTn>
                                        <p:tgtEl>
                                          <p:spTgt spid="399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8" grpId="0" animBg="1"/>
      <p:bldP spid="39956" grpId="0"/>
      <p:bldP spid="39965" grpId="0"/>
      <p:bldP spid="39966" grpId="0"/>
      <p:bldP spid="39967" grpId="0"/>
      <p:bldP spid="39968" grpId="0"/>
      <p:bldP spid="39969" grpId="0"/>
      <p:bldP spid="39970" grpId="0"/>
      <p:bldP spid="39971" grpId="0"/>
      <p:bldP spid="3997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67" name="AutoShape 23"/>
          <p:cNvSpPr>
            <a:spLocks noChangeArrowheads="1"/>
          </p:cNvSpPr>
          <p:nvPr/>
        </p:nvSpPr>
        <p:spPr bwMode="auto">
          <a:xfrm>
            <a:off x="8804275" y="174625"/>
            <a:ext cx="187325" cy="265113"/>
          </a:xfrm>
          <a:prstGeom prst="star5">
            <a:avLst/>
          </a:prstGeom>
          <a:solidFill>
            <a:srgbClr val="3366FF"/>
          </a:solidFill>
          <a:ln w="38100">
            <a:solidFill>
              <a:srgbClr val="0000CC"/>
            </a:solidFill>
            <a:miter lim="800000"/>
            <a:headEnd/>
            <a:tailEnd/>
          </a:ln>
          <a:effectLst/>
        </p:spPr>
        <p:txBody>
          <a:bodyPr wrap="none" anchor="ctr"/>
          <a:lstStyle/>
          <a:p>
            <a:pPr algn="ctr" eaLnBrk="0" hangingPunct="0">
              <a:defRPr/>
            </a:pPr>
            <a:endParaRPr lang="en-US" sz="2400">
              <a:latin typeface="Times New Roman" pitchFamily="18" charset="0"/>
            </a:endParaRPr>
          </a:p>
        </p:txBody>
      </p:sp>
      <p:sp>
        <p:nvSpPr>
          <p:cNvPr id="21507" name="Rectangle 24"/>
          <p:cNvSpPr>
            <a:spLocks noChangeArrowheads="1"/>
          </p:cNvSpPr>
          <p:nvPr/>
        </p:nvSpPr>
        <p:spPr bwMode="auto">
          <a:xfrm>
            <a:off x="373063" y="449263"/>
            <a:ext cx="8496300" cy="155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eaLnBrk="1" hangingPunct="1">
              <a:buFont typeface="Wingdings" panose="05000000000000000000" pitchFamily="2" charset="2"/>
              <a:buNone/>
            </a:pPr>
            <a:r>
              <a:rPr lang="en-GB" altLang="en-US" sz="2400" b="1">
                <a:solidFill>
                  <a:srgbClr val="000000"/>
                </a:solidFill>
                <a:latin typeface="Comic Sans MS" panose="030F0702030302020204" pitchFamily="66" charset="0"/>
              </a:rPr>
              <a:t>You will meet some words in mechanics which give you information about the model you need to use.  Here are some of the words and the meaning you need to attach to them.</a:t>
            </a:r>
            <a:endParaRPr lang="en-US" altLang="en-US" sz="2400" b="1">
              <a:solidFill>
                <a:srgbClr val="000000"/>
              </a:solidFill>
              <a:latin typeface="Comic Sans MS" panose="030F0702030302020204" pitchFamily="66" charset="0"/>
            </a:endParaRPr>
          </a:p>
        </p:txBody>
      </p:sp>
      <p:grpSp>
        <p:nvGrpSpPr>
          <p:cNvPr id="8" name="Group 7"/>
          <p:cNvGrpSpPr/>
          <p:nvPr/>
        </p:nvGrpSpPr>
        <p:grpSpPr>
          <a:xfrm>
            <a:off x="565150" y="2078038"/>
            <a:ext cx="5837238" cy="471948"/>
            <a:chOff x="565150" y="2078038"/>
            <a:chExt cx="5837238" cy="471948"/>
          </a:xfrm>
        </p:grpSpPr>
        <p:sp>
          <p:nvSpPr>
            <p:cNvPr id="7" name="Rectangle 6"/>
            <p:cNvSpPr/>
            <p:nvPr/>
          </p:nvSpPr>
          <p:spPr bwMode="auto">
            <a:xfrm>
              <a:off x="565150" y="2092786"/>
              <a:ext cx="1619250" cy="457200"/>
            </a:xfrm>
            <a:prstGeom prst="rect">
              <a:avLst/>
            </a:prstGeom>
            <a:solidFill>
              <a:schemeClr val="bg1"/>
            </a:solidFill>
            <a:ln w="25400" cap="flat" cmpd="sng" algn="ctr">
              <a:solidFill>
                <a:schemeClr val="hlink"/>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a:ln>
                  <a:noFill/>
                </a:ln>
                <a:solidFill>
                  <a:schemeClr val="tx1"/>
                </a:solidFill>
                <a:effectLst/>
                <a:latin typeface="Arial" charset="0"/>
              </a:endParaRPr>
            </a:p>
          </p:txBody>
        </p:sp>
        <p:grpSp>
          <p:nvGrpSpPr>
            <p:cNvPr id="2" name="Group 69"/>
            <p:cNvGrpSpPr>
              <a:grpSpLocks/>
            </p:cNvGrpSpPr>
            <p:nvPr/>
          </p:nvGrpSpPr>
          <p:grpSpPr bwMode="auto">
            <a:xfrm>
              <a:off x="565150" y="2078038"/>
              <a:ext cx="5837238" cy="457200"/>
              <a:chOff x="356" y="1309"/>
              <a:chExt cx="3677" cy="288"/>
            </a:xfrm>
          </p:grpSpPr>
          <p:sp>
            <p:nvSpPr>
              <p:cNvPr id="21522" name="Rectangle 60"/>
              <p:cNvSpPr>
                <a:spLocks noChangeArrowheads="1"/>
              </p:cNvSpPr>
              <p:nvPr/>
            </p:nvSpPr>
            <p:spPr bwMode="auto">
              <a:xfrm>
                <a:off x="356" y="1309"/>
                <a:ext cx="1171"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eaLnBrk="1" hangingPunct="1">
                  <a:buFont typeface="Wingdings" panose="05000000000000000000" pitchFamily="2" charset="2"/>
                  <a:buNone/>
                </a:pPr>
                <a:r>
                  <a:rPr lang="en-GB" altLang="en-US" sz="2400" b="1" dirty="0">
                    <a:solidFill>
                      <a:schemeClr val="hlink"/>
                    </a:solidFill>
                    <a:latin typeface="Comic Sans MS" panose="030F0702030302020204" pitchFamily="66" charset="0"/>
                  </a:rPr>
                  <a:t>“particle”</a:t>
                </a:r>
                <a:endParaRPr lang="en-US" altLang="en-US" sz="2400" b="1" dirty="0">
                  <a:solidFill>
                    <a:schemeClr val="hlink"/>
                  </a:solidFill>
                  <a:latin typeface="Comic Sans MS" panose="030F0702030302020204" pitchFamily="66" charset="0"/>
                </a:endParaRPr>
              </a:p>
            </p:txBody>
          </p:sp>
          <p:sp>
            <p:nvSpPr>
              <p:cNvPr id="21523" name="Rectangle 61"/>
              <p:cNvSpPr>
                <a:spLocks noChangeArrowheads="1"/>
              </p:cNvSpPr>
              <p:nvPr/>
            </p:nvSpPr>
            <p:spPr bwMode="auto">
              <a:xfrm>
                <a:off x="1376" y="1309"/>
                <a:ext cx="2657"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eaLnBrk="1" hangingPunct="1">
                  <a:buFont typeface="Wingdings" panose="05000000000000000000" pitchFamily="2" charset="2"/>
                  <a:buNone/>
                </a:pPr>
                <a:r>
                  <a:rPr lang="en-GB" altLang="en-US" sz="2400" b="1" dirty="0">
                    <a:solidFill>
                      <a:srgbClr val="000000"/>
                    </a:solidFill>
                    <a:latin typeface="Comic Sans MS" panose="030F0702030302020204" pitchFamily="66" charset="0"/>
                  </a:rPr>
                  <a:t>the forces act at a point</a:t>
                </a:r>
                <a:endParaRPr lang="en-US" altLang="en-US" sz="2400" b="1" dirty="0">
                  <a:solidFill>
                    <a:srgbClr val="000000"/>
                  </a:solidFill>
                  <a:latin typeface="Comic Sans MS" panose="030F0702030302020204" pitchFamily="66" charset="0"/>
                </a:endParaRPr>
              </a:p>
            </p:txBody>
          </p:sp>
        </p:grpSp>
      </p:grpSp>
      <p:grpSp>
        <p:nvGrpSpPr>
          <p:cNvPr id="9" name="Group 8"/>
          <p:cNvGrpSpPr/>
          <p:nvPr/>
        </p:nvGrpSpPr>
        <p:grpSpPr>
          <a:xfrm>
            <a:off x="565150" y="2582863"/>
            <a:ext cx="5837238" cy="468312"/>
            <a:chOff x="565150" y="2582863"/>
            <a:chExt cx="5837238" cy="468312"/>
          </a:xfrm>
        </p:grpSpPr>
        <p:sp>
          <p:nvSpPr>
            <p:cNvPr id="21" name="Rectangle 20"/>
            <p:cNvSpPr/>
            <p:nvPr/>
          </p:nvSpPr>
          <p:spPr bwMode="auto">
            <a:xfrm>
              <a:off x="565150" y="2593975"/>
              <a:ext cx="1619250" cy="457200"/>
            </a:xfrm>
            <a:prstGeom prst="rect">
              <a:avLst/>
            </a:prstGeom>
            <a:solidFill>
              <a:schemeClr val="bg1"/>
            </a:solidFill>
            <a:ln w="25400" cap="flat" cmpd="sng" algn="ctr">
              <a:solidFill>
                <a:schemeClr val="hlink"/>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a:ln>
                  <a:noFill/>
                </a:ln>
                <a:solidFill>
                  <a:schemeClr val="tx1"/>
                </a:solidFill>
                <a:effectLst/>
                <a:latin typeface="Arial" charset="0"/>
              </a:endParaRPr>
            </a:p>
          </p:txBody>
        </p:sp>
        <p:sp>
          <p:nvSpPr>
            <p:cNvPr id="21520" name="Rectangle 62"/>
            <p:cNvSpPr>
              <a:spLocks noChangeArrowheads="1"/>
            </p:cNvSpPr>
            <p:nvPr/>
          </p:nvSpPr>
          <p:spPr bwMode="auto">
            <a:xfrm>
              <a:off x="565150" y="2582863"/>
              <a:ext cx="16240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eaLnBrk="1" hangingPunct="1">
                <a:buFont typeface="Wingdings" panose="05000000000000000000" pitchFamily="2" charset="2"/>
                <a:buNone/>
              </a:pPr>
              <a:r>
                <a:rPr lang="en-GB" altLang="en-US" sz="2400" b="1" dirty="0">
                  <a:solidFill>
                    <a:schemeClr val="hlink"/>
                  </a:solidFill>
                  <a:latin typeface="Comic Sans MS" panose="030F0702030302020204" pitchFamily="66" charset="0"/>
                </a:rPr>
                <a:t>“smooth”</a:t>
              </a:r>
              <a:endParaRPr lang="en-US" altLang="en-US" sz="2400" b="1" dirty="0">
                <a:solidFill>
                  <a:schemeClr val="hlink"/>
                </a:solidFill>
                <a:latin typeface="Comic Sans MS" panose="030F0702030302020204" pitchFamily="66" charset="0"/>
              </a:endParaRPr>
            </a:p>
          </p:txBody>
        </p:sp>
        <p:sp>
          <p:nvSpPr>
            <p:cNvPr id="21521" name="Rectangle 63"/>
            <p:cNvSpPr>
              <a:spLocks noChangeArrowheads="1"/>
            </p:cNvSpPr>
            <p:nvPr/>
          </p:nvSpPr>
          <p:spPr bwMode="auto">
            <a:xfrm>
              <a:off x="2203450" y="2582863"/>
              <a:ext cx="419893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eaLnBrk="1" hangingPunct="1">
                <a:buFont typeface="Wingdings" panose="05000000000000000000" pitchFamily="2" charset="2"/>
                <a:buNone/>
              </a:pPr>
              <a:r>
                <a:rPr lang="en-GB" altLang="en-US" sz="2400" b="1" dirty="0">
                  <a:solidFill>
                    <a:srgbClr val="000000"/>
                  </a:solidFill>
                  <a:latin typeface="Comic Sans MS" panose="030F0702030302020204" pitchFamily="66" charset="0"/>
                </a:rPr>
                <a:t>friction should be ignored</a:t>
              </a:r>
              <a:endParaRPr lang="en-US" altLang="en-US" sz="2400" b="1" dirty="0">
                <a:solidFill>
                  <a:srgbClr val="000000"/>
                </a:solidFill>
                <a:latin typeface="Comic Sans MS" panose="030F0702030302020204" pitchFamily="66" charset="0"/>
              </a:endParaRPr>
            </a:p>
          </p:txBody>
        </p:sp>
      </p:grpSp>
      <p:grpSp>
        <p:nvGrpSpPr>
          <p:cNvPr id="11" name="Group 10"/>
          <p:cNvGrpSpPr/>
          <p:nvPr/>
        </p:nvGrpSpPr>
        <p:grpSpPr>
          <a:xfrm>
            <a:off x="565150" y="3595688"/>
            <a:ext cx="8099426" cy="887412"/>
            <a:chOff x="565150" y="3595688"/>
            <a:chExt cx="8099426" cy="887412"/>
          </a:xfrm>
        </p:grpSpPr>
        <p:sp>
          <p:nvSpPr>
            <p:cNvPr id="22" name="Rectangle 21"/>
            <p:cNvSpPr/>
            <p:nvPr/>
          </p:nvSpPr>
          <p:spPr bwMode="auto">
            <a:xfrm>
              <a:off x="577056" y="3595688"/>
              <a:ext cx="2151396" cy="457200"/>
            </a:xfrm>
            <a:prstGeom prst="rect">
              <a:avLst/>
            </a:prstGeom>
            <a:solidFill>
              <a:schemeClr val="bg1"/>
            </a:solidFill>
            <a:ln w="25400" cap="flat" cmpd="sng" algn="ctr">
              <a:solidFill>
                <a:schemeClr val="hlink"/>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a:ln>
                  <a:noFill/>
                </a:ln>
                <a:solidFill>
                  <a:schemeClr val="tx1"/>
                </a:solidFill>
                <a:effectLst/>
                <a:latin typeface="Arial" charset="0"/>
              </a:endParaRPr>
            </a:p>
          </p:txBody>
        </p:sp>
        <p:sp>
          <p:nvSpPr>
            <p:cNvPr id="21518" name="Rectangle 64"/>
            <p:cNvSpPr>
              <a:spLocks noChangeArrowheads="1"/>
            </p:cNvSpPr>
            <p:nvPr/>
          </p:nvSpPr>
          <p:spPr bwMode="auto">
            <a:xfrm>
              <a:off x="565150" y="3643313"/>
              <a:ext cx="23177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eaLnBrk="1" hangingPunct="1">
                <a:buFont typeface="Wingdings" panose="05000000000000000000" pitchFamily="2" charset="2"/>
                <a:buNone/>
              </a:pPr>
              <a:r>
                <a:rPr lang="en-GB" altLang="en-US" sz="2400" b="1" dirty="0">
                  <a:solidFill>
                    <a:schemeClr val="hlink"/>
                  </a:solidFill>
                  <a:latin typeface="Comic Sans MS" panose="030F0702030302020204" pitchFamily="66" charset="0"/>
                </a:rPr>
                <a:t>“inextensible”</a:t>
              </a:r>
              <a:endParaRPr lang="en-US" altLang="en-US" sz="2400" b="1" dirty="0">
                <a:solidFill>
                  <a:schemeClr val="hlink"/>
                </a:solidFill>
                <a:latin typeface="Comic Sans MS" panose="030F0702030302020204" pitchFamily="66" charset="0"/>
              </a:endParaRPr>
            </a:p>
          </p:txBody>
        </p:sp>
        <p:sp>
          <p:nvSpPr>
            <p:cNvPr id="21519" name="Rectangle 65"/>
            <p:cNvSpPr>
              <a:spLocks noChangeArrowheads="1"/>
            </p:cNvSpPr>
            <p:nvPr/>
          </p:nvSpPr>
          <p:spPr bwMode="auto">
            <a:xfrm>
              <a:off x="2897188" y="3660775"/>
              <a:ext cx="5767388"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eaLnBrk="1" hangingPunct="1">
                <a:buFont typeface="Wingdings" panose="05000000000000000000" pitchFamily="2" charset="2"/>
                <a:buNone/>
              </a:pPr>
              <a:r>
                <a:rPr lang="en-GB" altLang="en-US" sz="2400" b="1" dirty="0">
                  <a:solidFill>
                    <a:srgbClr val="000000"/>
                  </a:solidFill>
                  <a:latin typeface="Comic Sans MS" panose="030F0702030302020204" pitchFamily="66" charset="0"/>
                </a:rPr>
                <a:t>the string or cord or rope doesn’t stretch</a:t>
              </a:r>
              <a:endParaRPr lang="en-US" altLang="en-US" sz="2400" b="1" dirty="0">
                <a:solidFill>
                  <a:srgbClr val="000000"/>
                </a:solidFill>
                <a:latin typeface="Comic Sans MS" panose="030F0702030302020204" pitchFamily="66" charset="0"/>
              </a:endParaRPr>
            </a:p>
          </p:txBody>
        </p:sp>
      </p:grpSp>
      <p:grpSp>
        <p:nvGrpSpPr>
          <p:cNvPr id="12" name="Group 11"/>
          <p:cNvGrpSpPr/>
          <p:nvPr/>
        </p:nvGrpSpPr>
        <p:grpSpPr>
          <a:xfrm>
            <a:off x="565150" y="4498975"/>
            <a:ext cx="5953637" cy="470284"/>
            <a:chOff x="565150" y="4498975"/>
            <a:chExt cx="5953637" cy="470284"/>
          </a:xfrm>
        </p:grpSpPr>
        <p:sp>
          <p:nvSpPr>
            <p:cNvPr id="24" name="Rectangle 23"/>
            <p:cNvSpPr/>
            <p:nvPr/>
          </p:nvSpPr>
          <p:spPr bwMode="auto">
            <a:xfrm>
              <a:off x="577056" y="4512059"/>
              <a:ext cx="1212057" cy="457200"/>
            </a:xfrm>
            <a:prstGeom prst="rect">
              <a:avLst/>
            </a:prstGeom>
            <a:solidFill>
              <a:schemeClr val="bg1"/>
            </a:solidFill>
            <a:ln w="25400" cap="flat" cmpd="sng" algn="ctr">
              <a:solidFill>
                <a:schemeClr val="hlink"/>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a:ln>
                  <a:noFill/>
                </a:ln>
                <a:solidFill>
                  <a:schemeClr val="tx1"/>
                </a:solidFill>
                <a:effectLst/>
                <a:latin typeface="Arial" charset="0"/>
              </a:endParaRPr>
            </a:p>
          </p:txBody>
        </p:sp>
        <p:sp>
          <p:nvSpPr>
            <p:cNvPr id="21516" name="Rectangle 66"/>
            <p:cNvSpPr>
              <a:spLocks noChangeArrowheads="1"/>
            </p:cNvSpPr>
            <p:nvPr/>
          </p:nvSpPr>
          <p:spPr bwMode="auto">
            <a:xfrm>
              <a:off x="565150" y="4498975"/>
              <a:ext cx="12112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eaLnBrk="1" hangingPunct="1">
                <a:buFont typeface="Wingdings" panose="05000000000000000000" pitchFamily="2" charset="2"/>
                <a:buNone/>
              </a:pPr>
              <a:r>
                <a:rPr lang="en-GB" altLang="en-US" sz="2400" b="1" dirty="0">
                  <a:solidFill>
                    <a:schemeClr val="hlink"/>
                  </a:solidFill>
                  <a:latin typeface="Comic Sans MS" panose="030F0702030302020204" pitchFamily="66" charset="0"/>
                </a:rPr>
                <a:t>“light”</a:t>
              </a:r>
              <a:endParaRPr lang="en-US" altLang="en-US" sz="2400" b="1" dirty="0">
                <a:solidFill>
                  <a:schemeClr val="hlink"/>
                </a:solidFill>
                <a:latin typeface="Comic Sans MS" panose="030F0702030302020204" pitchFamily="66" charset="0"/>
              </a:endParaRPr>
            </a:p>
          </p:txBody>
        </p:sp>
        <p:sp>
          <p:nvSpPr>
            <p:cNvPr id="21517" name="Rectangle 67"/>
            <p:cNvSpPr>
              <a:spLocks noChangeArrowheads="1"/>
            </p:cNvSpPr>
            <p:nvPr/>
          </p:nvSpPr>
          <p:spPr bwMode="auto">
            <a:xfrm>
              <a:off x="1789113" y="4498975"/>
              <a:ext cx="4729674"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eaLnBrk="1" hangingPunct="1">
                <a:buFont typeface="Wingdings" panose="05000000000000000000" pitchFamily="2" charset="2"/>
                <a:buNone/>
              </a:pPr>
              <a:r>
                <a:rPr lang="en-GB" altLang="en-US" sz="2400" b="1" dirty="0">
                  <a:solidFill>
                    <a:srgbClr val="000000"/>
                  </a:solidFill>
                  <a:latin typeface="Comic Sans MS" panose="030F0702030302020204" pitchFamily="66" charset="0"/>
                </a:rPr>
                <a:t>the weight should be ignored.</a:t>
              </a:r>
              <a:endParaRPr lang="en-US" altLang="en-US" sz="2400" b="1" dirty="0">
                <a:solidFill>
                  <a:srgbClr val="000000"/>
                </a:solidFill>
                <a:latin typeface="Comic Sans MS" panose="030F0702030302020204" pitchFamily="66" charset="0"/>
              </a:endParaRPr>
            </a:p>
          </p:txBody>
        </p:sp>
      </p:grpSp>
      <p:pic>
        <p:nvPicPr>
          <p:cNvPr id="57412" name="Picture 68" descr="notepa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91425" y="4991100"/>
            <a:ext cx="981075" cy="860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 name="Group 9"/>
          <p:cNvGrpSpPr/>
          <p:nvPr/>
        </p:nvGrpSpPr>
        <p:grpSpPr>
          <a:xfrm>
            <a:off x="565150" y="3090863"/>
            <a:ext cx="5837238" cy="460836"/>
            <a:chOff x="565150" y="3090863"/>
            <a:chExt cx="5837238" cy="460836"/>
          </a:xfrm>
        </p:grpSpPr>
        <p:sp>
          <p:nvSpPr>
            <p:cNvPr id="23" name="Rectangle 22"/>
            <p:cNvSpPr/>
            <p:nvPr/>
          </p:nvSpPr>
          <p:spPr bwMode="auto">
            <a:xfrm>
              <a:off x="565150" y="3094499"/>
              <a:ext cx="1619250" cy="457200"/>
            </a:xfrm>
            <a:prstGeom prst="rect">
              <a:avLst/>
            </a:prstGeom>
            <a:solidFill>
              <a:schemeClr val="bg1"/>
            </a:solidFill>
            <a:ln w="25400" cap="flat" cmpd="sng" algn="ctr">
              <a:solidFill>
                <a:schemeClr val="hlink"/>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a:ln>
                  <a:noFill/>
                </a:ln>
                <a:solidFill>
                  <a:schemeClr val="tx1"/>
                </a:solidFill>
                <a:effectLst/>
                <a:latin typeface="Arial" charset="0"/>
              </a:endParaRPr>
            </a:p>
          </p:txBody>
        </p:sp>
        <p:sp>
          <p:nvSpPr>
            <p:cNvPr id="21514" name="Rectangle 74"/>
            <p:cNvSpPr>
              <a:spLocks noChangeArrowheads="1"/>
            </p:cNvSpPr>
            <p:nvPr/>
          </p:nvSpPr>
          <p:spPr bwMode="auto">
            <a:xfrm>
              <a:off x="565150" y="3090863"/>
              <a:ext cx="16240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eaLnBrk="1" hangingPunct="1">
                <a:buFont typeface="Wingdings" panose="05000000000000000000" pitchFamily="2" charset="2"/>
                <a:buNone/>
              </a:pPr>
              <a:r>
                <a:rPr lang="en-GB" altLang="en-US" sz="2400" b="1" dirty="0">
                  <a:solidFill>
                    <a:schemeClr val="hlink"/>
                  </a:solidFill>
                  <a:latin typeface="Comic Sans MS" panose="030F0702030302020204" pitchFamily="66" charset="0"/>
                </a:rPr>
                <a:t>“rough”</a:t>
              </a:r>
              <a:endParaRPr lang="en-US" altLang="en-US" sz="2400" b="1" dirty="0">
                <a:solidFill>
                  <a:schemeClr val="hlink"/>
                </a:solidFill>
                <a:latin typeface="Comic Sans MS" panose="030F0702030302020204" pitchFamily="66" charset="0"/>
              </a:endParaRPr>
            </a:p>
          </p:txBody>
        </p:sp>
        <p:sp>
          <p:nvSpPr>
            <p:cNvPr id="21515" name="Rectangle 75"/>
            <p:cNvSpPr>
              <a:spLocks noChangeArrowheads="1"/>
            </p:cNvSpPr>
            <p:nvPr/>
          </p:nvSpPr>
          <p:spPr bwMode="auto">
            <a:xfrm>
              <a:off x="2203450" y="3090863"/>
              <a:ext cx="419893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eaLnBrk="1" hangingPunct="1">
                <a:buFont typeface="Wingdings" panose="05000000000000000000" pitchFamily="2" charset="2"/>
                <a:buNone/>
              </a:pPr>
              <a:r>
                <a:rPr lang="en-GB" altLang="en-US" sz="2400" b="1" dirty="0">
                  <a:solidFill>
                    <a:srgbClr val="000000"/>
                  </a:solidFill>
                  <a:latin typeface="Comic Sans MS" panose="030F0702030302020204" pitchFamily="66" charset="0"/>
                </a:rPr>
                <a:t>friction must be included</a:t>
              </a:r>
              <a:endParaRPr lang="en-US" altLang="en-US" sz="2400" b="1" dirty="0">
                <a:solidFill>
                  <a:srgbClr val="000000"/>
                </a:solidFill>
                <a:latin typeface="Comic Sans MS" panose="030F0702030302020204" pitchFamily="66" charset="0"/>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par>
                          <p:cTn id="23" fill="hold">
                            <p:stCondLst>
                              <p:cond delay="0"/>
                            </p:stCondLst>
                            <p:childTnLst>
                              <p:par>
                                <p:cTn id="24" presetID="1" presetClass="entr" presetSubtype="0" fill="hold" nodeType="afterEffect">
                                  <p:stCondLst>
                                    <p:cond delay="0"/>
                                  </p:stCondLst>
                                  <p:childTnLst>
                                    <p:set>
                                      <p:cBhvr>
                                        <p:cTn id="25" dur="1" fill="hold">
                                          <p:stCondLst>
                                            <p:cond delay="0"/>
                                          </p:stCondLst>
                                        </p:cTn>
                                        <p:tgtEl>
                                          <p:spTgt spid="57412"/>
                                        </p:tgtEl>
                                        <p:attrNameLst>
                                          <p:attrName>style.visibility</p:attrName>
                                        </p:attrNameLst>
                                      </p:cBhvr>
                                      <p:to>
                                        <p:strVal val="visible"/>
                                      </p:to>
                                    </p:set>
                                  </p:childTnLst>
                                </p:cTn>
                              </p:par>
                            </p:childTnLst>
                          </p:cTn>
                        </p:par>
                        <p:par>
                          <p:cTn id="26" fill="hold">
                            <p:stCondLst>
                              <p:cond delay="0"/>
                            </p:stCondLst>
                            <p:childTnLst>
                              <p:par>
                                <p:cTn id="27" presetID="1" presetClass="entr" presetSubtype="0" fill="hold" grpId="0" nodeType="afterEffect">
                                  <p:stCondLst>
                                    <p:cond delay="0"/>
                                  </p:stCondLst>
                                  <p:childTnLst>
                                    <p:set>
                                      <p:cBhvr>
                                        <p:cTn id="28" dur="1" fill="hold">
                                          <p:stCondLst>
                                            <p:cond delay="499"/>
                                          </p:stCondLst>
                                        </p:cTn>
                                        <p:tgtEl>
                                          <p:spTgt spid="5736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67" grpId="0" animBg="1"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
          <p:cNvSpPr>
            <a:spLocks noChangeArrowheads="1"/>
          </p:cNvSpPr>
          <p:nvPr/>
        </p:nvSpPr>
        <p:spPr bwMode="auto">
          <a:xfrm>
            <a:off x="228600" y="5805488"/>
            <a:ext cx="8686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GB" altLang="en-US" sz="1200" b="1">
                <a:latin typeface="Times New Roman" panose="02020603050405020304" pitchFamily="18" charset="0"/>
              </a:rPr>
              <a:t>"Certain images and/or photos on this presentation are the copyrighted property of JupiterImages and are being used with permission under license. These images and/or photos may not be copied or downloaded without permission from JupiterImages"</a:t>
            </a:r>
          </a:p>
        </p:txBody>
      </p:sp>
      <p:sp>
        <p:nvSpPr>
          <p:cNvPr id="4099" name="Rectangle 8"/>
          <p:cNvSpPr>
            <a:spLocks noChangeArrowheads="1"/>
          </p:cNvSpPr>
          <p:nvPr/>
        </p:nvSpPr>
        <p:spPr bwMode="auto">
          <a:xfrm>
            <a:off x="323850" y="6308725"/>
            <a:ext cx="1881188"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algn="ctr" eaLnBrk="1" hangingPunct="1">
              <a:buFont typeface="Wingdings" panose="05000000000000000000" pitchFamily="2" charset="2"/>
              <a:buNone/>
            </a:pPr>
            <a:r>
              <a:rPr lang="en-US" altLang="en-US" sz="1600" b="1">
                <a:solidFill>
                  <a:srgbClr val="000066"/>
                </a:solidFill>
                <a:latin typeface="Comic Sans MS" panose="030F0702030302020204" pitchFamily="66" charset="0"/>
              </a:rPr>
              <a:t>© Christine Crisp</a:t>
            </a:r>
          </a:p>
        </p:txBody>
      </p:sp>
      <p:sp>
        <p:nvSpPr>
          <p:cNvPr id="18441" name="Text Box 9"/>
          <p:cNvSpPr txBox="1">
            <a:spLocks noChangeArrowheads="1"/>
          </p:cNvSpPr>
          <p:nvPr/>
        </p:nvSpPr>
        <p:spPr bwMode="auto">
          <a:xfrm>
            <a:off x="1620043" y="442554"/>
            <a:ext cx="5903913" cy="1323439"/>
          </a:xfrm>
          <a:prstGeom prst="rect">
            <a:avLst/>
          </a:prstGeom>
          <a:noFill/>
          <a:ln w="9525">
            <a:noFill/>
            <a:miter lim="800000"/>
            <a:headEnd/>
            <a:tailEnd/>
          </a:ln>
          <a:effectLst>
            <a:outerShdw dist="35921" dir="2700000" algn="ctr" rotWithShape="0">
              <a:srgbClr val="CCECFF"/>
            </a:outerShdw>
          </a:effectLst>
        </p:spPr>
        <p:txBody>
          <a:bodyPr>
            <a:spAutoFit/>
          </a:bodyPr>
          <a:lstStyle/>
          <a:p>
            <a:pPr algn="ctr" eaLnBrk="0" hangingPunct="0">
              <a:defRPr/>
            </a:pPr>
            <a:r>
              <a:rPr lang="en-GB" sz="4000" b="1" dirty="0">
                <a:solidFill>
                  <a:srgbClr val="000066"/>
                </a:solidFill>
                <a:latin typeface="Comic Sans MS" pitchFamily="66" charset="0"/>
              </a:rPr>
              <a:t>“Teach A Level Maths”</a:t>
            </a:r>
          </a:p>
          <a:p>
            <a:pPr algn="ctr" eaLnBrk="0" hangingPunct="0">
              <a:defRPr/>
            </a:pPr>
            <a:r>
              <a:rPr lang="en-GB" sz="4000" b="1" dirty="0">
                <a:solidFill>
                  <a:srgbClr val="000066"/>
                </a:solidFill>
                <a:latin typeface="Comic Sans MS" pitchFamily="66" charset="0"/>
              </a:rPr>
              <a:t>Yr1/AS Mechanics</a:t>
            </a:r>
          </a:p>
        </p:txBody>
      </p:sp>
      <p:sp>
        <p:nvSpPr>
          <p:cNvPr id="18442" name="Text Box 10"/>
          <p:cNvSpPr txBox="1">
            <a:spLocks noChangeArrowheads="1"/>
          </p:cNvSpPr>
          <p:nvPr/>
        </p:nvSpPr>
        <p:spPr bwMode="auto">
          <a:xfrm>
            <a:off x="2706688" y="2038401"/>
            <a:ext cx="3670300" cy="641350"/>
          </a:xfrm>
          <a:prstGeom prst="rect">
            <a:avLst/>
          </a:prstGeom>
          <a:noFill/>
          <a:ln w="9525">
            <a:noFill/>
            <a:miter lim="800000"/>
            <a:headEnd/>
            <a:tailEnd/>
          </a:ln>
          <a:effectLst>
            <a:outerShdw dist="45791" dir="3378596" algn="ctr" rotWithShape="0">
              <a:srgbClr val="CCECFF"/>
            </a:outerShdw>
          </a:effectLst>
        </p:spPr>
        <p:txBody>
          <a:bodyPr>
            <a:spAutoFit/>
          </a:bodyPr>
          <a:lstStyle/>
          <a:p>
            <a:pPr eaLnBrk="0" hangingPunct="0">
              <a:defRPr/>
            </a:pPr>
            <a:r>
              <a:rPr lang="en-GB" sz="3600" b="1" dirty="0">
                <a:solidFill>
                  <a:schemeClr val="folHlink"/>
                </a:solidFill>
                <a:latin typeface="Comic Sans MS" pitchFamily="66" charset="0"/>
              </a:rPr>
              <a:t>Force Diagrams</a:t>
            </a:r>
          </a:p>
        </p:txBody>
      </p:sp>
      <p:sp>
        <p:nvSpPr>
          <p:cNvPr id="18443" name="Text Box 11"/>
          <p:cNvSpPr txBox="1">
            <a:spLocks noChangeArrowheads="1"/>
          </p:cNvSpPr>
          <p:nvPr/>
        </p:nvSpPr>
        <p:spPr bwMode="auto">
          <a:xfrm>
            <a:off x="2205038" y="2576564"/>
            <a:ext cx="4673600" cy="1190625"/>
          </a:xfrm>
          <a:prstGeom prst="rect">
            <a:avLst/>
          </a:prstGeom>
          <a:noFill/>
          <a:ln w="9525">
            <a:noFill/>
            <a:miter lim="800000"/>
            <a:headEnd/>
            <a:tailEnd/>
          </a:ln>
          <a:effectLst>
            <a:outerShdw dist="45791" dir="3378596" algn="ctr" rotWithShape="0">
              <a:srgbClr val="CCECFF"/>
            </a:outerShdw>
          </a:effectLst>
        </p:spPr>
        <p:txBody>
          <a:bodyPr>
            <a:spAutoFit/>
          </a:bodyPr>
          <a:lstStyle/>
          <a:p>
            <a:pPr algn="ctr" eaLnBrk="0" hangingPunct="0">
              <a:defRPr/>
            </a:pPr>
            <a:r>
              <a:rPr lang="en-GB" sz="3600" b="1" dirty="0">
                <a:solidFill>
                  <a:schemeClr val="folHlink"/>
                </a:solidFill>
                <a:latin typeface="Comic Sans MS" pitchFamily="66" charset="0"/>
              </a:rPr>
              <a:t>and</a:t>
            </a:r>
            <a:r>
              <a:rPr lang="en-GB" sz="3600" b="1" dirty="0">
                <a:solidFill>
                  <a:schemeClr val="folHlink"/>
                </a:solidFill>
                <a:effectLst>
                  <a:outerShdw blurRad="38100" dist="38100" dir="2700000" algn="tl">
                    <a:srgbClr val="000000"/>
                  </a:outerShdw>
                </a:effectLst>
                <a:latin typeface="Comic Sans MS" pitchFamily="66" charset="0"/>
              </a:rPr>
              <a:t> </a:t>
            </a:r>
          </a:p>
          <a:p>
            <a:pPr algn="ctr" eaLnBrk="0" hangingPunct="0">
              <a:defRPr/>
            </a:pPr>
            <a:r>
              <a:rPr lang="en-GB" sz="3600" b="1" dirty="0">
                <a:solidFill>
                  <a:schemeClr val="folHlink"/>
                </a:solidFill>
                <a:latin typeface="Comic Sans MS" pitchFamily="66" charset="0"/>
              </a:rPr>
              <a:t>Newton’s 1</a:t>
            </a:r>
            <a:r>
              <a:rPr lang="en-GB" sz="3600" b="1" baseline="30000" dirty="0">
                <a:solidFill>
                  <a:schemeClr val="folHlink"/>
                </a:solidFill>
                <a:latin typeface="Comic Sans MS" pitchFamily="66" charset="0"/>
              </a:rPr>
              <a:t>st</a:t>
            </a:r>
            <a:r>
              <a:rPr lang="en-GB" sz="3600" b="1" dirty="0">
                <a:solidFill>
                  <a:schemeClr val="folHlink"/>
                </a:solidFill>
                <a:latin typeface="Comic Sans MS" pitchFamily="66" charset="0"/>
              </a:rPr>
              <a:t> Law</a:t>
            </a:r>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39" name="Rectangle 31"/>
          <p:cNvSpPr>
            <a:spLocks noChangeArrowheads="1"/>
          </p:cNvSpPr>
          <p:nvPr/>
        </p:nvSpPr>
        <p:spPr bwMode="auto">
          <a:xfrm>
            <a:off x="3094038" y="3630613"/>
            <a:ext cx="5834062" cy="847725"/>
          </a:xfrm>
          <a:prstGeom prst="rect">
            <a:avLst/>
          </a:prstGeom>
          <a:solidFill>
            <a:schemeClr val="accent1"/>
          </a:solidFill>
          <a:ln w="25400">
            <a:solidFill>
              <a:schemeClr val="folHlink"/>
            </a:solidFill>
            <a:miter lim="800000"/>
            <a:headEnd/>
            <a:tailEnd/>
          </a:ln>
        </p:spPr>
        <p:txBody>
          <a:bodyPr anchor="ctr">
            <a:spAutoFit/>
          </a:bodyPr>
          <a:lstStyle>
            <a:lvl1pPr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eaLnBrk="1" hangingPunct="1"/>
            <a:r>
              <a:rPr lang="en-GB" altLang="en-US" sz="2400" b="1">
                <a:solidFill>
                  <a:schemeClr val="folHlink"/>
                </a:solidFill>
                <a:latin typeface="Comic Sans MS" panose="030F0702030302020204" pitchFamily="66" charset="0"/>
              </a:rPr>
              <a:t>Tension always acts along a string, away from the body on which it acts. </a:t>
            </a:r>
            <a:endParaRPr lang="en-US" altLang="en-US" sz="2400" b="1">
              <a:solidFill>
                <a:schemeClr val="folHlink"/>
              </a:solidFill>
              <a:latin typeface="Comic Sans MS" panose="030F0702030302020204" pitchFamily="66" charset="0"/>
            </a:endParaRPr>
          </a:p>
        </p:txBody>
      </p:sp>
      <p:sp>
        <p:nvSpPr>
          <p:cNvPr id="43040" name="Rectangle 32"/>
          <p:cNvSpPr>
            <a:spLocks noChangeArrowheads="1"/>
          </p:cNvSpPr>
          <p:nvPr/>
        </p:nvSpPr>
        <p:spPr bwMode="auto">
          <a:xfrm>
            <a:off x="3011488" y="3595688"/>
            <a:ext cx="5921375" cy="1212850"/>
          </a:xfrm>
          <a:prstGeom prst="rect">
            <a:avLst/>
          </a:prstGeom>
          <a:solidFill>
            <a:schemeClr val="accent1"/>
          </a:solidFill>
          <a:ln w="25400">
            <a:solidFill>
              <a:schemeClr val="folHlink"/>
            </a:solidFill>
            <a:miter lim="800000"/>
            <a:headEnd/>
            <a:tailEnd/>
          </a:ln>
        </p:spPr>
        <p:txBody>
          <a:bodyPr anchor="ctr">
            <a:spAutoFit/>
          </a:bodyPr>
          <a:lstStyle>
            <a:lvl1pPr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eaLnBrk="1" hangingPunct="1"/>
            <a:r>
              <a:rPr lang="en-GB" altLang="en-US" sz="2400" b="1">
                <a:solidFill>
                  <a:schemeClr val="folHlink"/>
                </a:solidFill>
                <a:latin typeface="Comic Sans MS" panose="030F0702030302020204" pitchFamily="66" charset="0"/>
              </a:rPr>
              <a:t>The arrows need to be clear and not too close to the particle.  However, they mustn’t be too far away either.</a:t>
            </a:r>
            <a:endParaRPr lang="en-US" altLang="en-US" sz="2400" b="1">
              <a:solidFill>
                <a:schemeClr val="folHlink"/>
              </a:solidFill>
              <a:latin typeface="Comic Sans MS" panose="030F0702030302020204" pitchFamily="66" charset="0"/>
            </a:endParaRPr>
          </a:p>
        </p:txBody>
      </p:sp>
      <p:grpSp>
        <p:nvGrpSpPr>
          <p:cNvPr id="2" name="Group 44"/>
          <p:cNvGrpSpPr>
            <a:grpSpLocks/>
          </p:cNvGrpSpPr>
          <p:nvPr/>
        </p:nvGrpSpPr>
        <p:grpSpPr bwMode="auto">
          <a:xfrm>
            <a:off x="423863" y="2147888"/>
            <a:ext cx="2305050" cy="2790825"/>
            <a:chOff x="267" y="1199"/>
            <a:chExt cx="1452" cy="1758"/>
          </a:xfrm>
        </p:grpSpPr>
        <p:sp>
          <p:nvSpPr>
            <p:cNvPr id="22546" name="Rectangle 17"/>
            <p:cNvSpPr>
              <a:spLocks noChangeArrowheads="1"/>
            </p:cNvSpPr>
            <p:nvPr/>
          </p:nvSpPr>
          <p:spPr bwMode="auto">
            <a:xfrm>
              <a:off x="267" y="1234"/>
              <a:ext cx="1452" cy="1723"/>
            </a:xfrm>
            <a:prstGeom prst="rect">
              <a:avLst/>
            </a:prstGeom>
            <a:solidFill>
              <a:schemeClr val="bg1"/>
            </a:solidFill>
            <a:ln w="25400">
              <a:solidFill>
                <a:schemeClr val="hlink"/>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GB" altLang="en-US"/>
            </a:p>
          </p:txBody>
        </p:sp>
        <p:sp>
          <p:nvSpPr>
            <p:cNvPr id="22547" name="Line 18"/>
            <p:cNvSpPr>
              <a:spLocks noChangeShapeType="1"/>
            </p:cNvSpPr>
            <p:nvPr/>
          </p:nvSpPr>
          <p:spPr bwMode="auto">
            <a:xfrm>
              <a:off x="1055" y="1335"/>
              <a:ext cx="0" cy="907"/>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2548" name="Oval 19"/>
            <p:cNvSpPr>
              <a:spLocks noChangeArrowheads="1"/>
            </p:cNvSpPr>
            <p:nvPr/>
          </p:nvSpPr>
          <p:spPr bwMode="auto">
            <a:xfrm>
              <a:off x="1033" y="2231"/>
              <a:ext cx="45" cy="46"/>
            </a:xfrm>
            <a:prstGeom prst="ellipse">
              <a:avLst/>
            </a:prstGeom>
            <a:solidFill>
              <a:schemeClr val="tx1"/>
            </a:solidFill>
            <a:ln>
              <a:noFill/>
            </a:ln>
            <a:extLst>
              <a:ext uri="{91240B29-F687-4F45-9708-019B960494DF}">
                <a14:hiddenLine xmlns:a14="http://schemas.microsoft.com/office/drawing/2010/main" w="25400">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GB" altLang="en-US"/>
            </a:p>
          </p:txBody>
        </p:sp>
        <p:sp>
          <p:nvSpPr>
            <p:cNvPr id="22549" name="Oval 33"/>
            <p:cNvSpPr>
              <a:spLocks noChangeArrowheads="1"/>
            </p:cNvSpPr>
            <p:nvPr/>
          </p:nvSpPr>
          <p:spPr bwMode="auto">
            <a:xfrm>
              <a:off x="1031" y="1301"/>
              <a:ext cx="45" cy="46"/>
            </a:xfrm>
            <a:prstGeom prst="ellipse">
              <a:avLst/>
            </a:prstGeom>
            <a:solidFill>
              <a:schemeClr val="folHlink"/>
            </a:solidFill>
            <a:ln>
              <a:noFill/>
            </a:ln>
            <a:extLst>
              <a:ext uri="{91240B29-F687-4F45-9708-019B960494DF}">
                <a14:hiddenLine xmlns:a14="http://schemas.microsoft.com/office/drawing/2010/main" w="25400">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GB" altLang="en-US"/>
            </a:p>
          </p:txBody>
        </p:sp>
        <p:sp>
          <p:nvSpPr>
            <p:cNvPr id="22550" name="Rectangle 34"/>
            <p:cNvSpPr>
              <a:spLocks noChangeArrowheads="1"/>
            </p:cNvSpPr>
            <p:nvPr/>
          </p:nvSpPr>
          <p:spPr bwMode="auto">
            <a:xfrm>
              <a:off x="658" y="1199"/>
              <a:ext cx="408"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tabLst>
                  <a:tab pos="711200" algn="l"/>
                  <a:tab pos="1800225" algn="l"/>
                  <a:tab pos="2520950" algn="l"/>
                </a:tabLst>
                <a:defRPr>
                  <a:solidFill>
                    <a:schemeClr val="tx1"/>
                  </a:solidFill>
                  <a:latin typeface="Arial" panose="020B0604020202020204" pitchFamily="34" charset="0"/>
                </a:defRPr>
              </a:lvl1pPr>
              <a:lvl2pPr marL="742950" indent="-285750" eaLnBrk="0" hangingPunct="0">
                <a:tabLst>
                  <a:tab pos="711200" algn="l"/>
                  <a:tab pos="1800225" algn="l"/>
                  <a:tab pos="2520950" algn="l"/>
                </a:tabLst>
                <a:defRPr>
                  <a:solidFill>
                    <a:schemeClr val="tx1"/>
                  </a:solidFill>
                  <a:latin typeface="Arial" panose="020B0604020202020204" pitchFamily="34" charset="0"/>
                </a:defRPr>
              </a:lvl2pPr>
              <a:lvl3pPr marL="1143000" indent="-228600" eaLnBrk="0" hangingPunct="0">
                <a:tabLst>
                  <a:tab pos="711200" algn="l"/>
                  <a:tab pos="1800225" algn="l"/>
                  <a:tab pos="2520950" algn="l"/>
                </a:tabLst>
                <a:defRPr>
                  <a:solidFill>
                    <a:schemeClr val="tx1"/>
                  </a:solidFill>
                  <a:latin typeface="Arial" panose="020B0604020202020204" pitchFamily="34" charset="0"/>
                </a:defRPr>
              </a:lvl3pPr>
              <a:lvl4pPr marL="1600200" indent="-228600" eaLnBrk="0" hangingPunct="0">
                <a:tabLst>
                  <a:tab pos="711200" algn="l"/>
                  <a:tab pos="1800225" algn="l"/>
                  <a:tab pos="2520950" algn="l"/>
                </a:tabLst>
                <a:defRPr>
                  <a:solidFill>
                    <a:schemeClr val="tx1"/>
                  </a:solidFill>
                  <a:latin typeface="Arial" panose="020B0604020202020204" pitchFamily="34" charset="0"/>
                </a:defRPr>
              </a:lvl4pPr>
              <a:lvl5pPr marL="2057400" indent="-228600" eaLnBrk="0" hangingPunct="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eaLnBrk="1" hangingPunct="1"/>
              <a:r>
                <a:rPr lang="en-GB" altLang="en-US" sz="2000" b="1" i="1">
                  <a:solidFill>
                    <a:schemeClr val="folHlink"/>
                  </a:solidFill>
                </a:rPr>
                <a:t>peg</a:t>
              </a:r>
              <a:endParaRPr lang="en-GB" altLang="en-US" sz="2000" b="1" i="1">
                <a:solidFill>
                  <a:schemeClr val="folHlink"/>
                </a:solidFill>
                <a:sym typeface="Symbol" panose="05050102010706020507" pitchFamily="18" charset="2"/>
              </a:endParaRPr>
            </a:p>
          </p:txBody>
        </p:sp>
        <p:sp>
          <p:nvSpPr>
            <p:cNvPr id="22551" name="Rectangle 41"/>
            <p:cNvSpPr>
              <a:spLocks noChangeArrowheads="1"/>
            </p:cNvSpPr>
            <p:nvPr/>
          </p:nvSpPr>
          <p:spPr bwMode="auto">
            <a:xfrm>
              <a:off x="325" y="2121"/>
              <a:ext cx="730"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algn="ctr" eaLnBrk="1" hangingPunct="1"/>
              <a:r>
                <a:rPr lang="en-GB" altLang="en-US" sz="2000" b="1" i="1"/>
                <a:t>particle</a:t>
              </a:r>
              <a:endParaRPr lang="en-US" altLang="en-US" sz="2000" b="1" i="1"/>
            </a:p>
          </p:txBody>
        </p:sp>
      </p:grpSp>
      <p:sp>
        <p:nvSpPr>
          <p:cNvPr id="22533" name="Rectangle 4"/>
          <p:cNvSpPr>
            <a:spLocks noChangeArrowheads="1"/>
          </p:cNvSpPr>
          <p:nvPr/>
        </p:nvSpPr>
        <p:spPr bwMode="auto">
          <a:xfrm>
            <a:off x="342900" y="230188"/>
            <a:ext cx="8353425"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eaLnBrk="1" hangingPunct="1">
              <a:buFont typeface="Wingdings" panose="05000000000000000000" pitchFamily="2" charset="2"/>
              <a:buNone/>
            </a:pPr>
            <a:r>
              <a:rPr lang="en-GB" altLang="en-US" sz="2400" b="1">
                <a:solidFill>
                  <a:srgbClr val="000000"/>
                </a:solidFill>
                <a:latin typeface="Comic Sans MS" panose="030F0702030302020204" pitchFamily="66" charset="0"/>
              </a:rPr>
              <a:t>When we solve problems involving forces acting on a body we always draw a diagram showing the forces.</a:t>
            </a:r>
            <a:endParaRPr lang="en-US" altLang="en-US" sz="2400" b="1">
              <a:solidFill>
                <a:srgbClr val="000000"/>
              </a:solidFill>
              <a:latin typeface="Comic Sans MS" panose="030F0702030302020204" pitchFamily="66" charset="0"/>
            </a:endParaRPr>
          </a:p>
        </p:txBody>
      </p:sp>
      <p:sp>
        <p:nvSpPr>
          <p:cNvPr id="43024" name="Rectangle 16"/>
          <p:cNvSpPr>
            <a:spLocks noChangeArrowheads="1"/>
          </p:cNvSpPr>
          <p:nvPr/>
        </p:nvSpPr>
        <p:spPr bwMode="auto">
          <a:xfrm>
            <a:off x="355600" y="976313"/>
            <a:ext cx="8497888" cy="118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marL="1084263" indent="-1084263"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eaLnBrk="1" hangingPunct="1">
              <a:buFont typeface="Wingdings" panose="05000000000000000000" pitchFamily="2" charset="2"/>
              <a:buNone/>
            </a:pPr>
            <a:r>
              <a:rPr lang="en-GB" altLang="en-US" sz="2400" b="1">
                <a:solidFill>
                  <a:srgbClr val="000000"/>
                </a:solidFill>
                <a:latin typeface="Comic Sans MS" panose="030F0702030302020204" pitchFamily="66" charset="0"/>
              </a:rPr>
              <a:t>e.g.1	Show the forces acting on a particle attached to a light inextensible string hanging freely from a fixed peg.</a:t>
            </a:r>
            <a:endParaRPr lang="en-US" altLang="en-US" sz="2400" b="1">
              <a:solidFill>
                <a:srgbClr val="000000"/>
              </a:solidFill>
              <a:latin typeface="Comic Sans MS" panose="030F0702030302020204" pitchFamily="66" charset="0"/>
            </a:endParaRPr>
          </a:p>
        </p:txBody>
      </p:sp>
      <p:sp>
        <p:nvSpPr>
          <p:cNvPr id="43031" name="Rectangle 23"/>
          <p:cNvSpPr>
            <a:spLocks noChangeArrowheads="1"/>
          </p:cNvSpPr>
          <p:nvPr/>
        </p:nvSpPr>
        <p:spPr bwMode="auto">
          <a:xfrm>
            <a:off x="1692275" y="4435475"/>
            <a:ext cx="503238"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tabLst>
                <a:tab pos="711200" algn="l"/>
                <a:tab pos="1800225" algn="l"/>
                <a:tab pos="2520950" algn="l"/>
              </a:tabLst>
              <a:defRPr>
                <a:solidFill>
                  <a:schemeClr val="tx1"/>
                </a:solidFill>
                <a:latin typeface="Arial" panose="020B0604020202020204" pitchFamily="34" charset="0"/>
              </a:defRPr>
            </a:lvl1pPr>
            <a:lvl2pPr marL="742950" indent="-285750" eaLnBrk="0" hangingPunct="0">
              <a:tabLst>
                <a:tab pos="711200" algn="l"/>
                <a:tab pos="1800225" algn="l"/>
                <a:tab pos="2520950" algn="l"/>
              </a:tabLst>
              <a:defRPr>
                <a:solidFill>
                  <a:schemeClr val="tx1"/>
                </a:solidFill>
                <a:latin typeface="Arial" panose="020B0604020202020204" pitchFamily="34" charset="0"/>
              </a:defRPr>
            </a:lvl2pPr>
            <a:lvl3pPr marL="1143000" indent="-228600" eaLnBrk="0" hangingPunct="0">
              <a:tabLst>
                <a:tab pos="711200" algn="l"/>
                <a:tab pos="1800225" algn="l"/>
                <a:tab pos="2520950" algn="l"/>
              </a:tabLst>
              <a:defRPr>
                <a:solidFill>
                  <a:schemeClr val="tx1"/>
                </a:solidFill>
                <a:latin typeface="Arial" panose="020B0604020202020204" pitchFamily="34" charset="0"/>
              </a:defRPr>
            </a:lvl3pPr>
            <a:lvl4pPr marL="1600200" indent="-228600" eaLnBrk="0" hangingPunct="0">
              <a:tabLst>
                <a:tab pos="711200" algn="l"/>
                <a:tab pos="1800225" algn="l"/>
                <a:tab pos="2520950" algn="l"/>
              </a:tabLst>
              <a:defRPr>
                <a:solidFill>
                  <a:schemeClr val="tx1"/>
                </a:solidFill>
                <a:latin typeface="Arial" panose="020B0604020202020204" pitchFamily="34" charset="0"/>
              </a:defRPr>
            </a:lvl4pPr>
            <a:lvl5pPr marL="2057400" indent="-228600" eaLnBrk="0" hangingPunct="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eaLnBrk="1" hangingPunct="1"/>
            <a:r>
              <a:rPr lang="en-GB" altLang="en-US" sz="2600" b="1" i="1">
                <a:solidFill>
                  <a:schemeClr val="hlink"/>
                </a:solidFill>
                <a:latin typeface="Times New Roman" panose="02020603050405020304" pitchFamily="18" charset="0"/>
              </a:rPr>
              <a:t>W</a:t>
            </a:r>
            <a:endParaRPr lang="en-GB" altLang="en-US" sz="2600" b="1" i="1">
              <a:solidFill>
                <a:schemeClr val="hlink"/>
              </a:solidFill>
              <a:latin typeface="Times New Roman" panose="02020603050405020304" pitchFamily="18" charset="0"/>
              <a:sym typeface="Symbol" panose="05050102010706020507" pitchFamily="18" charset="2"/>
            </a:endParaRPr>
          </a:p>
        </p:txBody>
      </p:sp>
      <p:sp>
        <p:nvSpPr>
          <p:cNvPr id="43032" name="Rectangle 24"/>
          <p:cNvSpPr>
            <a:spLocks noChangeArrowheads="1"/>
          </p:cNvSpPr>
          <p:nvPr/>
        </p:nvSpPr>
        <p:spPr bwMode="auto">
          <a:xfrm>
            <a:off x="1781175" y="3138488"/>
            <a:ext cx="503238"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tabLst>
                <a:tab pos="711200" algn="l"/>
                <a:tab pos="1800225" algn="l"/>
                <a:tab pos="2520950" algn="l"/>
              </a:tabLst>
              <a:defRPr>
                <a:solidFill>
                  <a:schemeClr val="tx1"/>
                </a:solidFill>
                <a:latin typeface="Arial" panose="020B0604020202020204" pitchFamily="34" charset="0"/>
              </a:defRPr>
            </a:lvl1pPr>
            <a:lvl2pPr marL="742950" indent="-285750" eaLnBrk="0" hangingPunct="0">
              <a:tabLst>
                <a:tab pos="711200" algn="l"/>
                <a:tab pos="1800225" algn="l"/>
                <a:tab pos="2520950" algn="l"/>
              </a:tabLst>
              <a:defRPr>
                <a:solidFill>
                  <a:schemeClr val="tx1"/>
                </a:solidFill>
                <a:latin typeface="Arial" panose="020B0604020202020204" pitchFamily="34" charset="0"/>
              </a:defRPr>
            </a:lvl2pPr>
            <a:lvl3pPr marL="1143000" indent="-228600" eaLnBrk="0" hangingPunct="0">
              <a:tabLst>
                <a:tab pos="711200" algn="l"/>
                <a:tab pos="1800225" algn="l"/>
                <a:tab pos="2520950" algn="l"/>
              </a:tabLst>
              <a:defRPr>
                <a:solidFill>
                  <a:schemeClr val="tx1"/>
                </a:solidFill>
                <a:latin typeface="Arial" panose="020B0604020202020204" pitchFamily="34" charset="0"/>
              </a:defRPr>
            </a:lvl3pPr>
            <a:lvl4pPr marL="1600200" indent="-228600" eaLnBrk="0" hangingPunct="0">
              <a:tabLst>
                <a:tab pos="711200" algn="l"/>
                <a:tab pos="1800225" algn="l"/>
                <a:tab pos="2520950" algn="l"/>
              </a:tabLst>
              <a:defRPr>
                <a:solidFill>
                  <a:schemeClr val="tx1"/>
                </a:solidFill>
                <a:latin typeface="Arial" panose="020B0604020202020204" pitchFamily="34" charset="0"/>
              </a:defRPr>
            </a:lvl4pPr>
            <a:lvl5pPr marL="2057400" indent="-228600" eaLnBrk="0" hangingPunct="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eaLnBrk="1" hangingPunct="1"/>
            <a:r>
              <a:rPr lang="en-GB" altLang="en-US" sz="2600" b="1" i="1">
                <a:solidFill>
                  <a:schemeClr val="hlink"/>
                </a:solidFill>
                <a:latin typeface="Times New Roman" panose="02020603050405020304" pitchFamily="18" charset="0"/>
              </a:rPr>
              <a:t>T</a:t>
            </a:r>
            <a:endParaRPr lang="en-GB" altLang="en-US" sz="2600" b="1" i="1">
              <a:solidFill>
                <a:schemeClr val="hlink"/>
              </a:solidFill>
              <a:latin typeface="Times New Roman" panose="02020603050405020304" pitchFamily="18" charset="0"/>
              <a:sym typeface="Symbol" panose="05050102010706020507" pitchFamily="18" charset="2"/>
            </a:endParaRPr>
          </a:p>
        </p:txBody>
      </p:sp>
      <p:sp>
        <p:nvSpPr>
          <p:cNvPr id="43037" name="Rectangle 29"/>
          <p:cNvSpPr>
            <a:spLocks noChangeArrowheads="1"/>
          </p:cNvSpPr>
          <p:nvPr/>
        </p:nvSpPr>
        <p:spPr bwMode="auto">
          <a:xfrm>
            <a:off x="3203575" y="2274888"/>
            <a:ext cx="5400675"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marL="355600" indent="-355600"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eaLnBrk="1" hangingPunct="1">
              <a:buFontTx/>
              <a:buChar char="•"/>
            </a:pPr>
            <a:r>
              <a:rPr lang="en-GB" altLang="en-US" sz="2400" b="1">
                <a:solidFill>
                  <a:srgbClr val="000000"/>
                </a:solidFill>
                <a:latin typeface="Comic Sans MS" panose="030F0702030302020204" pitchFamily="66" charset="0"/>
              </a:rPr>
              <a:t>The weight is always present and always acts vertically down.</a:t>
            </a:r>
            <a:endParaRPr lang="en-US" altLang="en-US" sz="2400" b="1">
              <a:solidFill>
                <a:srgbClr val="000000"/>
              </a:solidFill>
              <a:latin typeface="Comic Sans MS" panose="030F0702030302020204" pitchFamily="66" charset="0"/>
            </a:endParaRPr>
          </a:p>
        </p:txBody>
      </p:sp>
      <p:sp>
        <p:nvSpPr>
          <p:cNvPr id="43038" name="Rectangle 30"/>
          <p:cNvSpPr>
            <a:spLocks noChangeArrowheads="1"/>
          </p:cNvSpPr>
          <p:nvPr/>
        </p:nvSpPr>
        <p:spPr bwMode="auto">
          <a:xfrm>
            <a:off x="3203575" y="3138488"/>
            <a:ext cx="54006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marL="355600" indent="-355600"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eaLnBrk="1" hangingPunct="1">
              <a:buFontTx/>
              <a:buChar char="•"/>
            </a:pPr>
            <a:r>
              <a:rPr lang="en-GB" altLang="en-US" sz="2400" b="1">
                <a:solidFill>
                  <a:srgbClr val="000000"/>
                </a:solidFill>
                <a:latin typeface="Comic Sans MS" panose="030F0702030302020204" pitchFamily="66" charset="0"/>
              </a:rPr>
              <a:t>There is a tension in the string.</a:t>
            </a:r>
            <a:endParaRPr lang="en-US" altLang="en-US" sz="2400" b="1">
              <a:solidFill>
                <a:srgbClr val="000000"/>
              </a:solidFill>
              <a:latin typeface="Comic Sans MS" panose="030F0702030302020204" pitchFamily="66" charset="0"/>
            </a:endParaRPr>
          </a:p>
        </p:txBody>
      </p:sp>
      <p:grpSp>
        <p:nvGrpSpPr>
          <p:cNvPr id="3" name="Group 37"/>
          <p:cNvGrpSpPr>
            <a:grpSpLocks/>
          </p:cNvGrpSpPr>
          <p:nvPr/>
        </p:nvGrpSpPr>
        <p:grpSpPr bwMode="auto">
          <a:xfrm>
            <a:off x="1603375" y="3859213"/>
            <a:ext cx="133350" cy="719137"/>
            <a:chOff x="1010" y="2387"/>
            <a:chExt cx="84" cy="453"/>
          </a:xfrm>
        </p:grpSpPr>
        <p:sp>
          <p:nvSpPr>
            <p:cNvPr id="22544" name="Line 22"/>
            <p:cNvSpPr>
              <a:spLocks noChangeShapeType="1"/>
            </p:cNvSpPr>
            <p:nvPr/>
          </p:nvSpPr>
          <p:spPr bwMode="auto">
            <a:xfrm flipV="1">
              <a:off x="1010" y="2753"/>
              <a:ext cx="84" cy="1"/>
            </a:xfrm>
            <a:prstGeom prst="line">
              <a:avLst/>
            </a:prstGeom>
            <a:noFill/>
            <a:ln w="25400">
              <a:solidFill>
                <a:schemeClr val="hlink"/>
              </a:solidFill>
              <a:round/>
              <a:headEnd/>
              <a:tailEnd type="none" w="lg" len="lg"/>
            </a:ln>
            <a:extLst>
              <a:ext uri="{909E8E84-426E-40DD-AFC4-6F175D3DCCD1}">
                <a14:hiddenFill xmlns:a14="http://schemas.microsoft.com/office/drawing/2010/main">
                  <a:noFill/>
                </a14:hiddenFill>
              </a:ext>
            </a:extLst>
          </p:spPr>
          <p:txBody>
            <a:bodyPr/>
            <a:lstStyle/>
            <a:p>
              <a:endParaRPr lang="en-GB"/>
            </a:p>
          </p:txBody>
        </p:sp>
        <p:sp>
          <p:nvSpPr>
            <p:cNvPr id="22545" name="Line 36"/>
            <p:cNvSpPr>
              <a:spLocks noChangeShapeType="1"/>
            </p:cNvSpPr>
            <p:nvPr/>
          </p:nvSpPr>
          <p:spPr bwMode="auto">
            <a:xfrm>
              <a:off x="1055" y="2387"/>
              <a:ext cx="0" cy="453"/>
            </a:xfrm>
            <a:prstGeom prst="line">
              <a:avLst/>
            </a:prstGeom>
            <a:noFill/>
            <a:ln w="25400">
              <a:solidFill>
                <a:schemeClr val="hlink"/>
              </a:solidFill>
              <a:round/>
              <a:headEnd/>
              <a:tailEnd type="arrow" w="lg" len="lg"/>
            </a:ln>
            <a:extLst>
              <a:ext uri="{909E8E84-426E-40DD-AFC4-6F175D3DCCD1}">
                <a14:hiddenFill xmlns:a14="http://schemas.microsoft.com/office/drawing/2010/main">
                  <a:noFill/>
                </a14:hiddenFill>
              </a:ext>
            </a:extLst>
          </p:spPr>
          <p:txBody>
            <a:bodyPr/>
            <a:lstStyle/>
            <a:p>
              <a:endParaRPr lang="en-GB"/>
            </a:p>
          </p:txBody>
        </p:sp>
      </p:grpSp>
      <p:sp>
        <p:nvSpPr>
          <p:cNvPr id="43048" name="Rectangle 40"/>
          <p:cNvSpPr>
            <a:spLocks noChangeArrowheads="1"/>
          </p:cNvSpPr>
          <p:nvPr/>
        </p:nvSpPr>
        <p:spPr bwMode="auto">
          <a:xfrm>
            <a:off x="139700" y="5016500"/>
            <a:ext cx="8829675" cy="118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algn="ctr" eaLnBrk="1" hangingPunct="1"/>
            <a:r>
              <a:rPr lang="en-GB" altLang="en-US" sz="2400" b="1">
                <a:latin typeface="Comic Sans MS" panose="030F0702030302020204" pitchFamily="66" charset="0"/>
              </a:rPr>
              <a:t>The tension acting on the </a:t>
            </a:r>
            <a:r>
              <a:rPr lang="en-GB" altLang="en-US" sz="2400" b="1" u="sng">
                <a:latin typeface="Comic Sans MS" panose="030F0702030302020204" pitchFamily="66" charset="0"/>
              </a:rPr>
              <a:t>peg</a:t>
            </a:r>
            <a:r>
              <a:rPr lang="en-GB" altLang="en-US" sz="2400" b="1">
                <a:latin typeface="Comic Sans MS" panose="030F0702030302020204" pitchFamily="66" charset="0"/>
              </a:rPr>
              <a:t> is downwards so it would be wrong if the arrow for the tension acting on the </a:t>
            </a:r>
            <a:r>
              <a:rPr lang="en-GB" altLang="en-US" sz="2400" b="1" u="sng">
                <a:latin typeface="Comic Sans MS" panose="030F0702030302020204" pitchFamily="66" charset="0"/>
              </a:rPr>
              <a:t>particle</a:t>
            </a:r>
            <a:r>
              <a:rPr lang="en-GB" altLang="en-US" sz="2400" b="1">
                <a:latin typeface="Comic Sans MS" panose="030F0702030302020204" pitchFamily="66" charset="0"/>
              </a:rPr>
              <a:t> was more than halfway up the string.</a:t>
            </a:r>
            <a:endParaRPr lang="en-US" altLang="en-US" sz="2400" b="1">
              <a:latin typeface="Comic Sans MS" panose="030F0702030302020204" pitchFamily="66" charset="0"/>
            </a:endParaRPr>
          </a:p>
        </p:txBody>
      </p:sp>
      <p:grpSp>
        <p:nvGrpSpPr>
          <p:cNvPr id="4" name="Group 38"/>
          <p:cNvGrpSpPr>
            <a:grpSpLocks/>
          </p:cNvGrpSpPr>
          <p:nvPr/>
        </p:nvGrpSpPr>
        <p:grpSpPr bwMode="auto">
          <a:xfrm>
            <a:off x="1603375" y="3300413"/>
            <a:ext cx="133350" cy="503237"/>
            <a:chOff x="1010" y="2035"/>
            <a:chExt cx="84" cy="317"/>
          </a:xfrm>
        </p:grpSpPr>
        <p:sp>
          <p:nvSpPr>
            <p:cNvPr id="22542" name="Line 25"/>
            <p:cNvSpPr>
              <a:spLocks noChangeShapeType="1"/>
            </p:cNvSpPr>
            <p:nvPr/>
          </p:nvSpPr>
          <p:spPr bwMode="auto">
            <a:xfrm flipV="1">
              <a:off x="1055" y="2035"/>
              <a:ext cx="0" cy="317"/>
            </a:xfrm>
            <a:prstGeom prst="line">
              <a:avLst/>
            </a:prstGeom>
            <a:noFill/>
            <a:ln w="25400">
              <a:solidFill>
                <a:schemeClr val="hlink"/>
              </a:solidFill>
              <a:round/>
              <a:headEnd/>
              <a:tailEnd type="arrow" w="lg" len="lg"/>
            </a:ln>
            <a:extLst>
              <a:ext uri="{909E8E84-426E-40DD-AFC4-6F175D3DCCD1}">
                <a14:hiddenFill xmlns:a14="http://schemas.microsoft.com/office/drawing/2010/main">
                  <a:noFill/>
                </a14:hiddenFill>
              </a:ext>
            </a:extLst>
          </p:spPr>
          <p:txBody>
            <a:bodyPr/>
            <a:lstStyle/>
            <a:p>
              <a:endParaRPr lang="en-GB"/>
            </a:p>
          </p:txBody>
        </p:sp>
        <p:sp>
          <p:nvSpPr>
            <p:cNvPr id="22543" name="Line 35"/>
            <p:cNvSpPr>
              <a:spLocks noChangeShapeType="1"/>
            </p:cNvSpPr>
            <p:nvPr/>
          </p:nvSpPr>
          <p:spPr bwMode="auto">
            <a:xfrm flipV="1">
              <a:off x="1010" y="2126"/>
              <a:ext cx="84" cy="1"/>
            </a:xfrm>
            <a:prstGeom prst="line">
              <a:avLst/>
            </a:prstGeom>
            <a:noFill/>
            <a:ln w="25400">
              <a:solidFill>
                <a:schemeClr val="hlink"/>
              </a:solidFill>
              <a:round/>
              <a:headEnd/>
              <a:tailEnd type="none" w="lg" len="lg"/>
            </a:ln>
            <a:extLst>
              <a:ext uri="{909E8E84-426E-40DD-AFC4-6F175D3DCCD1}">
                <a14:hiddenFill xmlns:a14="http://schemas.microsoft.com/office/drawing/2010/main">
                  <a:noFill/>
                </a14:hiddenFill>
              </a:ext>
            </a:extLst>
          </p:spPr>
          <p:txBody>
            <a:bodyPr/>
            <a:lstStyle/>
            <a:p>
              <a:endParaRPr lang="en-GB"/>
            </a:p>
          </p:txBody>
        </p:sp>
      </p:gr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3024"/>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3037"/>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22" presetClass="entr" presetSubtype="1"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wipe(up)">
                                      <p:cBhvr>
                                        <p:cTn id="19" dur="1000"/>
                                        <p:tgtEl>
                                          <p:spTgt spid="3"/>
                                        </p:tgtEl>
                                      </p:cBhvr>
                                    </p:animEffect>
                                  </p:childTnLst>
                                </p:cTn>
                              </p:par>
                            </p:childTnLst>
                          </p:cTn>
                        </p:par>
                        <p:par>
                          <p:cTn id="20" fill="hold" nodeType="afterGroup">
                            <p:stCondLst>
                              <p:cond delay="1000"/>
                            </p:stCondLst>
                            <p:childTnLst>
                              <p:par>
                                <p:cTn id="21" presetID="1" presetClass="entr" presetSubtype="0" fill="hold" grpId="0" nodeType="afterEffect">
                                  <p:stCondLst>
                                    <p:cond delay="0"/>
                                  </p:stCondLst>
                                  <p:childTnLst>
                                    <p:set>
                                      <p:cBhvr>
                                        <p:cTn id="22" dur="1" fill="hold">
                                          <p:stCondLst>
                                            <p:cond delay="0"/>
                                          </p:stCondLst>
                                        </p:cTn>
                                        <p:tgtEl>
                                          <p:spTgt spid="43031"/>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3038"/>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22" presetClass="entr" presetSubtype="4" fill="hold" nodeType="click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wipe(down)">
                                      <p:cBhvr>
                                        <p:cTn id="31" dur="1000"/>
                                        <p:tgtEl>
                                          <p:spTgt spid="4"/>
                                        </p:tgtEl>
                                      </p:cBhvr>
                                    </p:animEffect>
                                  </p:childTnLst>
                                </p:cTn>
                              </p:par>
                            </p:childTnLst>
                          </p:cTn>
                        </p:par>
                        <p:par>
                          <p:cTn id="32" fill="hold" nodeType="afterGroup">
                            <p:stCondLst>
                              <p:cond delay="1000"/>
                            </p:stCondLst>
                            <p:childTnLst>
                              <p:par>
                                <p:cTn id="33" presetID="1" presetClass="entr" presetSubtype="0" fill="hold" grpId="0" nodeType="afterEffect">
                                  <p:stCondLst>
                                    <p:cond delay="0"/>
                                  </p:stCondLst>
                                  <p:childTnLst>
                                    <p:set>
                                      <p:cBhvr>
                                        <p:cTn id="34" dur="1" fill="hold">
                                          <p:stCondLst>
                                            <p:cond delay="0"/>
                                          </p:stCondLst>
                                        </p:cTn>
                                        <p:tgtEl>
                                          <p:spTgt spid="43032"/>
                                        </p:tgtEl>
                                        <p:attrNameLst>
                                          <p:attrName>style.visibility</p:attrName>
                                        </p:attrNameLst>
                                      </p:cBhvr>
                                      <p:to>
                                        <p:strVal val="visible"/>
                                      </p:to>
                                    </p:set>
                                  </p:childTnLst>
                                </p:cTn>
                              </p:par>
                            </p:childTnLst>
                          </p:cTn>
                        </p:par>
                      </p:childTnLst>
                    </p:cTn>
                  </p:par>
                  <p:par>
                    <p:cTn id="35" fill="hold" nodeType="clickPar">
                      <p:stCondLst>
                        <p:cond delay="indefinite"/>
                      </p:stCondLst>
                      <p:childTnLst>
                        <p:par>
                          <p:cTn id="36" fill="hold" nodeType="withGroup">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43039"/>
                                        </p:tgtEl>
                                        <p:attrNameLst>
                                          <p:attrName>style.visibility</p:attrName>
                                        </p:attrNameLst>
                                      </p:cBhvr>
                                      <p:to>
                                        <p:strVal val="visible"/>
                                      </p:to>
                                    </p:set>
                                  </p:childTnLst>
                                  <p:subTnLst>
                                    <p:set>
                                      <p:cBhvr override="childStyle">
                                        <p:cTn dur="1" fill="hold" display="0" masterRel="nextClick" afterEffect="1"/>
                                        <p:tgtEl>
                                          <p:spTgt spid="43039"/>
                                        </p:tgtEl>
                                        <p:attrNameLst>
                                          <p:attrName>style.visibility</p:attrName>
                                        </p:attrNameLst>
                                      </p:cBhvr>
                                      <p:to>
                                        <p:strVal val="hidden"/>
                                      </p:to>
                                    </p:set>
                                  </p:subTnLst>
                                </p:cTn>
                              </p:par>
                            </p:childTnLst>
                          </p:cTn>
                        </p:par>
                      </p:childTnLst>
                    </p:cTn>
                  </p:par>
                  <p:par>
                    <p:cTn id="39" fill="hold" nodeType="clickPar">
                      <p:stCondLst>
                        <p:cond delay="indefinite"/>
                      </p:stCondLst>
                      <p:childTnLst>
                        <p:par>
                          <p:cTn id="40" fill="hold" nodeType="withGroup">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43040"/>
                                        </p:tgtEl>
                                        <p:attrNameLst>
                                          <p:attrName>style.visibility</p:attrName>
                                        </p:attrNameLst>
                                      </p:cBhvr>
                                      <p:to>
                                        <p:strVal val="visible"/>
                                      </p:to>
                                    </p:set>
                                  </p:childTnLst>
                                </p:cTn>
                              </p:par>
                            </p:childTnLst>
                          </p:cTn>
                        </p:par>
                      </p:childTnLst>
                    </p:cTn>
                  </p:par>
                  <p:par>
                    <p:cTn id="43" fill="hold" nodeType="clickPar">
                      <p:stCondLst>
                        <p:cond delay="indefinite"/>
                      </p:stCondLst>
                      <p:childTnLst>
                        <p:par>
                          <p:cTn id="44" fill="hold" nodeType="withGroup">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4304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39" grpId="0" animBg="1"/>
      <p:bldP spid="43040" grpId="0" animBg="1"/>
      <p:bldP spid="43024" grpId="0"/>
      <p:bldP spid="43031" grpId="0"/>
      <p:bldP spid="43032" grpId="0"/>
      <p:bldP spid="43037" grpId="0"/>
      <p:bldP spid="43038" grpId="0"/>
      <p:bldP spid="4304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91" name="AutoShape 11"/>
          <p:cNvSpPr>
            <a:spLocks noChangeArrowheads="1"/>
          </p:cNvSpPr>
          <p:nvPr/>
        </p:nvSpPr>
        <p:spPr bwMode="auto">
          <a:xfrm>
            <a:off x="8804275" y="174625"/>
            <a:ext cx="187325" cy="265113"/>
          </a:xfrm>
          <a:prstGeom prst="star5">
            <a:avLst/>
          </a:prstGeom>
          <a:solidFill>
            <a:srgbClr val="3366FF"/>
          </a:solidFill>
          <a:ln w="38100">
            <a:solidFill>
              <a:srgbClr val="0000CC"/>
            </a:solidFill>
            <a:miter lim="800000"/>
            <a:headEnd/>
            <a:tailEnd/>
          </a:ln>
          <a:effectLst/>
        </p:spPr>
        <p:txBody>
          <a:bodyPr wrap="none" anchor="ctr"/>
          <a:lstStyle/>
          <a:p>
            <a:pPr algn="ctr" eaLnBrk="0" hangingPunct="0">
              <a:defRPr/>
            </a:pPr>
            <a:endParaRPr lang="en-US" sz="2400">
              <a:latin typeface="Times New Roman" pitchFamily="18" charset="0"/>
            </a:endParaRPr>
          </a:p>
        </p:txBody>
      </p:sp>
      <p:sp>
        <p:nvSpPr>
          <p:cNvPr id="46105" name="Rectangle 25"/>
          <p:cNvSpPr>
            <a:spLocks noChangeArrowheads="1"/>
          </p:cNvSpPr>
          <p:nvPr/>
        </p:nvSpPr>
        <p:spPr bwMode="auto">
          <a:xfrm>
            <a:off x="3201988" y="3643313"/>
            <a:ext cx="5400675" cy="118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marL="355600" indent="-355600"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eaLnBrk="1" hangingPunct="1">
              <a:buFontTx/>
              <a:buChar char="•"/>
            </a:pPr>
            <a:r>
              <a:rPr lang="en-GB" altLang="en-US" sz="2400" b="1">
                <a:solidFill>
                  <a:srgbClr val="000000"/>
                </a:solidFill>
                <a:latin typeface="Comic Sans MS" panose="030F0702030302020204" pitchFamily="66" charset="0"/>
              </a:rPr>
              <a:t>The particle is not in contact with a surface so there is no contact force.</a:t>
            </a:r>
            <a:endParaRPr lang="en-US" altLang="en-US" sz="2400" b="1">
              <a:solidFill>
                <a:srgbClr val="000000"/>
              </a:solidFill>
              <a:latin typeface="Comic Sans MS" panose="030F0702030302020204" pitchFamily="66" charset="0"/>
            </a:endParaRPr>
          </a:p>
        </p:txBody>
      </p:sp>
      <p:grpSp>
        <p:nvGrpSpPr>
          <p:cNvPr id="23556" name="Group 28"/>
          <p:cNvGrpSpPr>
            <a:grpSpLocks/>
          </p:cNvGrpSpPr>
          <p:nvPr/>
        </p:nvGrpSpPr>
        <p:grpSpPr bwMode="auto">
          <a:xfrm>
            <a:off x="423863" y="2147888"/>
            <a:ext cx="2305050" cy="2790825"/>
            <a:chOff x="267" y="1199"/>
            <a:chExt cx="1452" cy="1758"/>
          </a:xfrm>
        </p:grpSpPr>
        <p:sp>
          <p:nvSpPr>
            <p:cNvPr id="23569" name="Rectangle 29"/>
            <p:cNvSpPr>
              <a:spLocks noChangeArrowheads="1"/>
            </p:cNvSpPr>
            <p:nvPr/>
          </p:nvSpPr>
          <p:spPr bwMode="auto">
            <a:xfrm>
              <a:off x="267" y="1234"/>
              <a:ext cx="1452" cy="1723"/>
            </a:xfrm>
            <a:prstGeom prst="rect">
              <a:avLst/>
            </a:prstGeom>
            <a:solidFill>
              <a:schemeClr val="bg1"/>
            </a:solidFill>
            <a:ln w="25400">
              <a:solidFill>
                <a:schemeClr val="hlink"/>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GB" altLang="en-US"/>
            </a:p>
          </p:txBody>
        </p:sp>
        <p:sp>
          <p:nvSpPr>
            <p:cNvPr id="23570" name="Line 30"/>
            <p:cNvSpPr>
              <a:spLocks noChangeShapeType="1"/>
            </p:cNvSpPr>
            <p:nvPr/>
          </p:nvSpPr>
          <p:spPr bwMode="auto">
            <a:xfrm>
              <a:off x="1055" y="1335"/>
              <a:ext cx="0" cy="907"/>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3571" name="Oval 31"/>
            <p:cNvSpPr>
              <a:spLocks noChangeArrowheads="1"/>
            </p:cNvSpPr>
            <p:nvPr/>
          </p:nvSpPr>
          <p:spPr bwMode="auto">
            <a:xfrm>
              <a:off x="1033" y="2231"/>
              <a:ext cx="45" cy="46"/>
            </a:xfrm>
            <a:prstGeom prst="ellipse">
              <a:avLst/>
            </a:prstGeom>
            <a:solidFill>
              <a:schemeClr val="tx1"/>
            </a:solidFill>
            <a:ln>
              <a:noFill/>
            </a:ln>
            <a:extLst>
              <a:ext uri="{91240B29-F687-4F45-9708-019B960494DF}">
                <a14:hiddenLine xmlns:a14="http://schemas.microsoft.com/office/drawing/2010/main" w="25400">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GB" altLang="en-US"/>
            </a:p>
          </p:txBody>
        </p:sp>
        <p:sp>
          <p:nvSpPr>
            <p:cNvPr id="23572" name="Oval 32"/>
            <p:cNvSpPr>
              <a:spLocks noChangeArrowheads="1"/>
            </p:cNvSpPr>
            <p:nvPr/>
          </p:nvSpPr>
          <p:spPr bwMode="auto">
            <a:xfrm>
              <a:off x="1031" y="1301"/>
              <a:ext cx="45" cy="46"/>
            </a:xfrm>
            <a:prstGeom prst="ellipse">
              <a:avLst/>
            </a:prstGeom>
            <a:solidFill>
              <a:schemeClr val="folHlink"/>
            </a:solidFill>
            <a:ln>
              <a:noFill/>
            </a:ln>
            <a:extLst>
              <a:ext uri="{91240B29-F687-4F45-9708-019B960494DF}">
                <a14:hiddenLine xmlns:a14="http://schemas.microsoft.com/office/drawing/2010/main" w="25400">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GB" altLang="en-US"/>
            </a:p>
          </p:txBody>
        </p:sp>
        <p:sp>
          <p:nvSpPr>
            <p:cNvPr id="23573" name="Rectangle 33"/>
            <p:cNvSpPr>
              <a:spLocks noChangeArrowheads="1"/>
            </p:cNvSpPr>
            <p:nvPr/>
          </p:nvSpPr>
          <p:spPr bwMode="auto">
            <a:xfrm>
              <a:off x="658" y="1199"/>
              <a:ext cx="408"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tabLst>
                  <a:tab pos="711200" algn="l"/>
                  <a:tab pos="1800225" algn="l"/>
                  <a:tab pos="2520950" algn="l"/>
                </a:tabLst>
                <a:defRPr>
                  <a:solidFill>
                    <a:schemeClr val="tx1"/>
                  </a:solidFill>
                  <a:latin typeface="Arial" panose="020B0604020202020204" pitchFamily="34" charset="0"/>
                </a:defRPr>
              </a:lvl1pPr>
              <a:lvl2pPr marL="742950" indent="-285750" eaLnBrk="0" hangingPunct="0">
                <a:tabLst>
                  <a:tab pos="711200" algn="l"/>
                  <a:tab pos="1800225" algn="l"/>
                  <a:tab pos="2520950" algn="l"/>
                </a:tabLst>
                <a:defRPr>
                  <a:solidFill>
                    <a:schemeClr val="tx1"/>
                  </a:solidFill>
                  <a:latin typeface="Arial" panose="020B0604020202020204" pitchFamily="34" charset="0"/>
                </a:defRPr>
              </a:lvl2pPr>
              <a:lvl3pPr marL="1143000" indent="-228600" eaLnBrk="0" hangingPunct="0">
                <a:tabLst>
                  <a:tab pos="711200" algn="l"/>
                  <a:tab pos="1800225" algn="l"/>
                  <a:tab pos="2520950" algn="l"/>
                </a:tabLst>
                <a:defRPr>
                  <a:solidFill>
                    <a:schemeClr val="tx1"/>
                  </a:solidFill>
                  <a:latin typeface="Arial" panose="020B0604020202020204" pitchFamily="34" charset="0"/>
                </a:defRPr>
              </a:lvl3pPr>
              <a:lvl4pPr marL="1600200" indent="-228600" eaLnBrk="0" hangingPunct="0">
                <a:tabLst>
                  <a:tab pos="711200" algn="l"/>
                  <a:tab pos="1800225" algn="l"/>
                  <a:tab pos="2520950" algn="l"/>
                </a:tabLst>
                <a:defRPr>
                  <a:solidFill>
                    <a:schemeClr val="tx1"/>
                  </a:solidFill>
                  <a:latin typeface="Arial" panose="020B0604020202020204" pitchFamily="34" charset="0"/>
                </a:defRPr>
              </a:lvl4pPr>
              <a:lvl5pPr marL="2057400" indent="-228600" eaLnBrk="0" hangingPunct="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eaLnBrk="1" hangingPunct="1"/>
              <a:r>
                <a:rPr lang="en-GB" altLang="en-US" sz="2000" b="1" i="1">
                  <a:solidFill>
                    <a:schemeClr val="folHlink"/>
                  </a:solidFill>
                </a:rPr>
                <a:t>peg</a:t>
              </a:r>
              <a:endParaRPr lang="en-GB" altLang="en-US" sz="2000" b="1" i="1">
                <a:solidFill>
                  <a:schemeClr val="folHlink"/>
                </a:solidFill>
                <a:sym typeface="Symbol" panose="05050102010706020507" pitchFamily="18" charset="2"/>
              </a:endParaRPr>
            </a:p>
          </p:txBody>
        </p:sp>
        <p:sp>
          <p:nvSpPr>
            <p:cNvPr id="23574" name="Rectangle 34"/>
            <p:cNvSpPr>
              <a:spLocks noChangeArrowheads="1"/>
            </p:cNvSpPr>
            <p:nvPr/>
          </p:nvSpPr>
          <p:spPr bwMode="auto">
            <a:xfrm>
              <a:off x="325" y="2121"/>
              <a:ext cx="730"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algn="ctr" eaLnBrk="1" hangingPunct="1"/>
              <a:r>
                <a:rPr lang="en-GB" altLang="en-US" sz="2000" b="1" i="1"/>
                <a:t>particle</a:t>
              </a:r>
              <a:endParaRPr lang="en-US" altLang="en-US" sz="2000" b="1" i="1"/>
            </a:p>
          </p:txBody>
        </p:sp>
      </p:grpSp>
      <p:sp>
        <p:nvSpPr>
          <p:cNvPr id="23557" name="Rectangle 35"/>
          <p:cNvSpPr>
            <a:spLocks noChangeArrowheads="1"/>
          </p:cNvSpPr>
          <p:nvPr/>
        </p:nvSpPr>
        <p:spPr bwMode="auto">
          <a:xfrm>
            <a:off x="342900" y="230188"/>
            <a:ext cx="8353425"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eaLnBrk="1" hangingPunct="1">
              <a:buFont typeface="Wingdings" panose="05000000000000000000" pitchFamily="2" charset="2"/>
              <a:buNone/>
            </a:pPr>
            <a:r>
              <a:rPr lang="en-GB" altLang="en-US" sz="2400" b="1">
                <a:solidFill>
                  <a:srgbClr val="000000"/>
                </a:solidFill>
                <a:latin typeface="Comic Sans MS" panose="030F0702030302020204" pitchFamily="66" charset="0"/>
              </a:rPr>
              <a:t>When we solve problems involving forces acting on a body we always draw a diagram showing the forces.</a:t>
            </a:r>
            <a:endParaRPr lang="en-US" altLang="en-US" sz="2400" b="1">
              <a:solidFill>
                <a:srgbClr val="000000"/>
              </a:solidFill>
              <a:latin typeface="Comic Sans MS" panose="030F0702030302020204" pitchFamily="66" charset="0"/>
            </a:endParaRPr>
          </a:p>
        </p:txBody>
      </p:sp>
      <p:sp>
        <p:nvSpPr>
          <p:cNvPr id="23558" name="Rectangle 36"/>
          <p:cNvSpPr>
            <a:spLocks noChangeArrowheads="1"/>
          </p:cNvSpPr>
          <p:nvPr/>
        </p:nvSpPr>
        <p:spPr bwMode="auto">
          <a:xfrm>
            <a:off x="355600" y="976313"/>
            <a:ext cx="8497888" cy="118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marL="1084263" indent="-1084263"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eaLnBrk="1" hangingPunct="1">
              <a:buFont typeface="Wingdings" panose="05000000000000000000" pitchFamily="2" charset="2"/>
              <a:buNone/>
            </a:pPr>
            <a:r>
              <a:rPr lang="en-GB" altLang="en-US" sz="2400" b="1">
                <a:solidFill>
                  <a:srgbClr val="000000"/>
                </a:solidFill>
                <a:latin typeface="Comic Sans MS" panose="030F0702030302020204" pitchFamily="66" charset="0"/>
              </a:rPr>
              <a:t>e.g.1	Show the forces acting on a particle attached to a light inextensible string hanging freely from a fixed peg.</a:t>
            </a:r>
            <a:endParaRPr lang="en-US" altLang="en-US" sz="2400" b="1">
              <a:solidFill>
                <a:srgbClr val="000000"/>
              </a:solidFill>
              <a:latin typeface="Comic Sans MS" panose="030F0702030302020204" pitchFamily="66" charset="0"/>
            </a:endParaRPr>
          </a:p>
        </p:txBody>
      </p:sp>
      <p:sp>
        <p:nvSpPr>
          <p:cNvPr id="23559" name="Rectangle 37"/>
          <p:cNvSpPr>
            <a:spLocks noChangeArrowheads="1"/>
          </p:cNvSpPr>
          <p:nvPr/>
        </p:nvSpPr>
        <p:spPr bwMode="auto">
          <a:xfrm>
            <a:off x="1692275" y="4435475"/>
            <a:ext cx="503238"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tabLst>
                <a:tab pos="711200" algn="l"/>
                <a:tab pos="1800225" algn="l"/>
                <a:tab pos="2520950" algn="l"/>
              </a:tabLst>
              <a:defRPr>
                <a:solidFill>
                  <a:schemeClr val="tx1"/>
                </a:solidFill>
                <a:latin typeface="Arial" panose="020B0604020202020204" pitchFamily="34" charset="0"/>
              </a:defRPr>
            </a:lvl1pPr>
            <a:lvl2pPr marL="742950" indent="-285750" eaLnBrk="0" hangingPunct="0">
              <a:tabLst>
                <a:tab pos="711200" algn="l"/>
                <a:tab pos="1800225" algn="l"/>
                <a:tab pos="2520950" algn="l"/>
              </a:tabLst>
              <a:defRPr>
                <a:solidFill>
                  <a:schemeClr val="tx1"/>
                </a:solidFill>
                <a:latin typeface="Arial" panose="020B0604020202020204" pitchFamily="34" charset="0"/>
              </a:defRPr>
            </a:lvl2pPr>
            <a:lvl3pPr marL="1143000" indent="-228600" eaLnBrk="0" hangingPunct="0">
              <a:tabLst>
                <a:tab pos="711200" algn="l"/>
                <a:tab pos="1800225" algn="l"/>
                <a:tab pos="2520950" algn="l"/>
              </a:tabLst>
              <a:defRPr>
                <a:solidFill>
                  <a:schemeClr val="tx1"/>
                </a:solidFill>
                <a:latin typeface="Arial" panose="020B0604020202020204" pitchFamily="34" charset="0"/>
              </a:defRPr>
            </a:lvl3pPr>
            <a:lvl4pPr marL="1600200" indent="-228600" eaLnBrk="0" hangingPunct="0">
              <a:tabLst>
                <a:tab pos="711200" algn="l"/>
                <a:tab pos="1800225" algn="l"/>
                <a:tab pos="2520950" algn="l"/>
              </a:tabLst>
              <a:defRPr>
                <a:solidFill>
                  <a:schemeClr val="tx1"/>
                </a:solidFill>
                <a:latin typeface="Arial" panose="020B0604020202020204" pitchFamily="34" charset="0"/>
              </a:defRPr>
            </a:lvl4pPr>
            <a:lvl5pPr marL="2057400" indent="-228600" eaLnBrk="0" hangingPunct="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eaLnBrk="1" hangingPunct="1"/>
            <a:r>
              <a:rPr lang="en-GB" altLang="en-US" sz="2600" b="1" i="1">
                <a:solidFill>
                  <a:schemeClr val="hlink"/>
                </a:solidFill>
                <a:latin typeface="Times New Roman" panose="02020603050405020304" pitchFamily="18" charset="0"/>
              </a:rPr>
              <a:t>W</a:t>
            </a:r>
            <a:endParaRPr lang="en-GB" altLang="en-US" sz="2600" b="1" i="1">
              <a:solidFill>
                <a:schemeClr val="hlink"/>
              </a:solidFill>
              <a:latin typeface="Times New Roman" panose="02020603050405020304" pitchFamily="18" charset="0"/>
              <a:sym typeface="Symbol" panose="05050102010706020507" pitchFamily="18" charset="2"/>
            </a:endParaRPr>
          </a:p>
        </p:txBody>
      </p:sp>
      <p:sp>
        <p:nvSpPr>
          <p:cNvPr id="23560" name="Rectangle 38"/>
          <p:cNvSpPr>
            <a:spLocks noChangeArrowheads="1"/>
          </p:cNvSpPr>
          <p:nvPr/>
        </p:nvSpPr>
        <p:spPr bwMode="auto">
          <a:xfrm>
            <a:off x="1781175" y="3138488"/>
            <a:ext cx="503238"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tabLst>
                <a:tab pos="711200" algn="l"/>
                <a:tab pos="1800225" algn="l"/>
                <a:tab pos="2520950" algn="l"/>
              </a:tabLst>
              <a:defRPr>
                <a:solidFill>
                  <a:schemeClr val="tx1"/>
                </a:solidFill>
                <a:latin typeface="Arial" panose="020B0604020202020204" pitchFamily="34" charset="0"/>
              </a:defRPr>
            </a:lvl1pPr>
            <a:lvl2pPr marL="742950" indent="-285750" eaLnBrk="0" hangingPunct="0">
              <a:tabLst>
                <a:tab pos="711200" algn="l"/>
                <a:tab pos="1800225" algn="l"/>
                <a:tab pos="2520950" algn="l"/>
              </a:tabLst>
              <a:defRPr>
                <a:solidFill>
                  <a:schemeClr val="tx1"/>
                </a:solidFill>
                <a:latin typeface="Arial" panose="020B0604020202020204" pitchFamily="34" charset="0"/>
              </a:defRPr>
            </a:lvl2pPr>
            <a:lvl3pPr marL="1143000" indent="-228600" eaLnBrk="0" hangingPunct="0">
              <a:tabLst>
                <a:tab pos="711200" algn="l"/>
                <a:tab pos="1800225" algn="l"/>
                <a:tab pos="2520950" algn="l"/>
              </a:tabLst>
              <a:defRPr>
                <a:solidFill>
                  <a:schemeClr val="tx1"/>
                </a:solidFill>
                <a:latin typeface="Arial" panose="020B0604020202020204" pitchFamily="34" charset="0"/>
              </a:defRPr>
            </a:lvl3pPr>
            <a:lvl4pPr marL="1600200" indent="-228600" eaLnBrk="0" hangingPunct="0">
              <a:tabLst>
                <a:tab pos="711200" algn="l"/>
                <a:tab pos="1800225" algn="l"/>
                <a:tab pos="2520950" algn="l"/>
              </a:tabLst>
              <a:defRPr>
                <a:solidFill>
                  <a:schemeClr val="tx1"/>
                </a:solidFill>
                <a:latin typeface="Arial" panose="020B0604020202020204" pitchFamily="34" charset="0"/>
              </a:defRPr>
            </a:lvl4pPr>
            <a:lvl5pPr marL="2057400" indent="-228600" eaLnBrk="0" hangingPunct="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eaLnBrk="1" hangingPunct="1"/>
            <a:r>
              <a:rPr lang="en-GB" altLang="en-US" sz="2600" b="1" i="1">
                <a:solidFill>
                  <a:schemeClr val="hlink"/>
                </a:solidFill>
                <a:latin typeface="Times New Roman" panose="02020603050405020304" pitchFamily="18" charset="0"/>
              </a:rPr>
              <a:t>T</a:t>
            </a:r>
            <a:endParaRPr lang="en-GB" altLang="en-US" sz="2600" b="1" i="1">
              <a:solidFill>
                <a:schemeClr val="hlink"/>
              </a:solidFill>
              <a:latin typeface="Times New Roman" panose="02020603050405020304" pitchFamily="18" charset="0"/>
              <a:sym typeface="Symbol" panose="05050102010706020507" pitchFamily="18" charset="2"/>
            </a:endParaRPr>
          </a:p>
        </p:txBody>
      </p:sp>
      <p:sp>
        <p:nvSpPr>
          <p:cNvPr id="23561" name="Rectangle 39"/>
          <p:cNvSpPr>
            <a:spLocks noChangeArrowheads="1"/>
          </p:cNvSpPr>
          <p:nvPr/>
        </p:nvSpPr>
        <p:spPr bwMode="auto">
          <a:xfrm>
            <a:off x="3203575" y="2274888"/>
            <a:ext cx="5400675"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marL="355600" indent="-355600"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eaLnBrk="1" hangingPunct="1">
              <a:buFontTx/>
              <a:buChar char="•"/>
            </a:pPr>
            <a:r>
              <a:rPr lang="en-GB" altLang="en-US" sz="2400" b="1">
                <a:solidFill>
                  <a:srgbClr val="000000"/>
                </a:solidFill>
                <a:latin typeface="Comic Sans MS" panose="030F0702030302020204" pitchFamily="66" charset="0"/>
              </a:rPr>
              <a:t>The weight is always present and always acts vertically down.</a:t>
            </a:r>
            <a:endParaRPr lang="en-US" altLang="en-US" sz="2400" b="1">
              <a:solidFill>
                <a:srgbClr val="000000"/>
              </a:solidFill>
              <a:latin typeface="Comic Sans MS" panose="030F0702030302020204" pitchFamily="66" charset="0"/>
            </a:endParaRPr>
          </a:p>
        </p:txBody>
      </p:sp>
      <p:sp>
        <p:nvSpPr>
          <p:cNvPr id="23562" name="Rectangle 40"/>
          <p:cNvSpPr>
            <a:spLocks noChangeArrowheads="1"/>
          </p:cNvSpPr>
          <p:nvPr/>
        </p:nvSpPr>
        <p:spPr bwMode="auto">
          <a:xfrm>
            <a:off x="3203575" y="3138488"/>
            <a:ext cx="54006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marL="355600" indent="-355600"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eaLnBrk="1" hangingPunct="1">
              <a:buFontTx/>
              <a:buChar char="•"/>
            </a:pPr>
            <a:r>
              <a:rPr lang="en-GB" altLang="en-US" sz="2400" b="1">
                <a:solidFill>
                  <a:srgbClr val="000000"/>
                </a:solidFill>
                <a:latin typeface="Comic Sans MS" panose="030F0702030302020204" pitchFamily="66" charset="0"/>
              </a:rPr>
              <a:t>There is a tension in the string.</a:t>
            </a:r>
            <a:endParaRPr lang="en-US" altLang="en-US" sz="2400" b="1">
              <a:solidFill>
                <a:srgbClr val="000000"/>
              </a:solidFill>
              <a:latin typeface="Comic Sans MS" panose="030F0702030302020204" pitchFamily="66" charset="0"/>
            </a:endParaRPr>
          </a:p>
        </p:txBody>
      </p:sp>
      <p:grpSp>
        <p:nvGrpSpPr>
          <p:cNvPr id="23563" name="Group 41"/>
          <p:cNvGrpSpPr>
            <a:grpSpLocks/>
          </p:cNvGrpSpPr>
          <p:nvPr/>
        </p:nvGrpSpPr>
        <p:grpSpPr bwMode="auto">
          <a:xfrm>
            <a:off x="1603375" y="3859213"/>
            <a:ext cx="133350" cy="719137"/>
            <a:chOff x="1010" y="2387"/>
            <a:chExt cx="84" cy="453"/>
          </a:xfrm>
        </p:grpSpPr>
        <p:sp>
          <p:nvSpPr>
            <p:cNvPr id="23567" name="Line 42"/>
            <p:cNvSpPr>
              <a:spLocks noChangeShapeType="1"/>
            </p:cNvSpPr>
            <p:nvPr/>
          </p:nvSpPr>
          <p:spPr bwMode="auto">
            <a:xfrm flipV="1">
              <a:off x="1010" y="2753"/>
              <a:ext cx="84" cy="1"/>
            </a:xfrm>
            <a:prstGeom prst="line">
              <a:avLst/>
            </a:prstGeom>
            <a:noFill/>
            <a:ln w="25400">
              <a:solidFill>
                <a:schemeClr val="hlink"/>
              </a:solidFill>
              <a:round/>
              <a:headEnd/>
              <a:tailEnd type="none" w="lg" len="lg"/>
            </a:ln>
            <a:extLst>
              <a:ext uri="{909E8E84-426E-40DD-AFC4-6F175D3DCCD1}">
                <a14:hiddenFill xmlns:a14="http://schemas.microsoft.com/office/drawing/2010/main">
                  <a:noFill/>
                </a14:hiddenFill>
              </a:ext>
            </a:extLst>
          </p:spPr>
          <p:txBody>
            <a:bodyPr/>
            <a:lstStyle/>
            <a:p>
              <a:endParaRPr lang="en-GB"/>
            </a:p>
          </p:txBody>
        </p:sp>
        <p:sp>
          <p:nvSpPr>
            <p:cNvPr id="23568" name="Line 43"/>
            <p:cNvSpPr>
              <a:spLocks noChangeShapeType="1"/>
            </p:cNvSpPr>
            <p:nvPr/>
          </p:nvSpPr>
          <p:spPr bwMode="auto">
            <a:xfrm>
              <a:off x="1055" y="2387"/>
              <a:ext cx="0" cy="453"/>
            </a:xfrm>
            <a:prstGeom prst="line">
              <a:avLst/>
            </a:prstGeom>
            <a:noFill/>
            <a:ln w="25400">
              <a:solidFill>
                <a:schemeClr val="hlink"/>
              </a:solidFill>
              <a:round/>
              <a:headEnd/>
              <a:tailEnd type="arrow" w="lg" len="lg"/>
            </a:ln>
            <a:extLst>
              <a:ext uri="{909E8E84-426E-40DD-AFC4-6F175D3DCCD1}">
                <a14:hiddenFill xmlns:a14="http://schemas.microsoft.com/office/drawing/2010/main">
                  <a:noFill/>
                </a14:hiddenFill>
              </a:ext>
            </a:extLst>
          </p:spPr>
          <p:txBody>
            <a:bodyPr/>
            <a:lstStyle/>
            <a:p>
              <a:endParaRPr lang="en-GB"/>
            </a:p>
          </p:txBody>
        </p:sp>
      </p:grpSp>
      <p:grpSp>
        <p:nvGrpSpPr>
          <p:cNvPr id="23564" name="Group 44"/>
          <p:cNvGrpSpPr>
            <a:grpSpLocks/>
          </p:cNvGrpSpPr>
          <p:nvPr/>
        </p:nvGrpSpPr>
        <p:grpSpPr bwMode="auto">
          <a:xfrm>
            <a:off x="1603375" y="3300413"/>
            <a:ext cx="133350" cy="503237"/>
            <a:chOff x="1010" y="2035"/>
            <a:chExt cx="84" cy="317"/>
          </a:xfrm>
        </p:grpSpPr>
        <p:sp>
          <p:nvSpPr>
            <p:cNvPr id="23565" name="Line 45"/>
            <p:cNvSpPr>
              <a:spLocks noChangeShapeType="1"/>
            </p:cNvSpPr>
            <p:nvPr/>
          </p:nvSpPr>
          <p:spPr bwMode="auto">
            <a:xfrm flipV="1">
              <a:off x="1055" y="2035"/>
              <a:ext cx="0" cy="317"/>
            </a:xfrm>
            <a:prstGeom prst="line">
              <a:avLst/>
            </a:prstGeom>
            <a:noFill/>
            <a:ln w="25400">
              <a:solidFill>
                <a:schemeClr val="hlink"/>
              </a:solidFill>
              <a:round/>
              <a:headEnd/>
              <a:tailEnd type="arrow" w="lg" len="lg"/>
            </a:ln>
            <a:extLst>
              <a:ext uri="{909E8E84-426E-40DD-AFC4-6F175D3DCCD1}">
                <a14:hiddenFill xmlns:a14="http://schemas.microsoft.com/office/drawing/2010/main">
                  <a:noFill/>
                </a14:hiddenFill>
              </a:ext>
            </a:extLst>
          </p:spPr>
          <p:txBody>
            <a:bodyPr/>
            <a:lstStyle/>
            <a:p>
              <a:endParaRPr lang="en-GB"/>
            </a:p>
          </p:txBody>
        </p:sp>
        <p:sp>
          <p:nvSpPr>
            <p:cNvPr id="23566" name="Line 46"/>
            <p:cNvSpPr>
              <a:spLocks noChangeShapeType="1"/>
            </p:cNvSpPr>
            <p:nvPr/>
          </p:nvSpPr>
          <p:spPr bwMode="auto">
            <a:xfrm flipV="1">
              <a:off x="1010" y="2126"/>
              <a:ext cx="84" cy="1"/>
            </a:xfrm>
            <a:prstGeom prst="line">
              <a:avLst/>
            </a:prstGeom>
            <a:noFill/>
            <a:ln w="25400">
              <a:solidFill>
                <a:schemeClr val="hlink"/>
              </a:solidFill>
              <a:round/>
              <a:headEnd/>
              <a:tailEnd type="none" w="lg" len="lg"/>
            </a:ln>
            <a:extLst>
              <a:ext uri="{909E8E84-426E-40DD-AFC4-6F175D3DCCD1}">
                <a14:hiddenFill xmlns:a14="http://schemas.microsoft.com/office/drawing/2010/main">
                  <a:noFill/>
                </a14:hiddenFill>
              </a:ext>
            </a:extLst>
          </p:spPr>
          <p:txBody>
            <a:bodyPr/>
            <a:lstStyle/>
            <a:p>
              <a:endParaRPr lang="en-GB"/>
            </a:p>
          </p:txBody>
        </p:sp>
      </p:gr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6105"/>
                                        </p:tgtEl>
                                        <p:attrNameLst>
                                          <p:attrName>style.visibility</p:attrName>
                                        </p:attrNameLst>
                                      </p:cBhvr>
                                      <p:to>
                                        <p:strVal val="visible"/>
                                      </p:to>
                                    </p:set>
                                  </p:childTnLst>
                                </p:cTn>
                              </p:par>
                            </p:childTnLst>
                          </p:cTn>
                        </p:par>
                        <p:par>
                          <p:cTn id="7" fill="hold" nodeType="afterGroup">
                            <p:stCondLst>
                              <p:cond delay="500"/>
                            </p:stCondLst>
                            <p:childTnLst>
                              <p:par>
                                <p:cTn id="8" presetID="1" presetClass="entr" presetSubtype="0" fill="hold" grpId="0" nodeType="afterEffect">
                                  <p:stCondLst>
                                    <p:cond delay="500"/>
                                  </p:stCondLst>
                                  <p:childTnLst>
                                    <p:set>
                                      <p:cBhvr>
                                        <p:cTn id="9" dur="1" fill="hold">
                                          <p:stCondLst>
                                            <p:cond delay="499"/>
                                          </p:stCondLst>
                                        </p:cTn>
                                        <p:tgtEl>
                                          <p:spTgt spid="4609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91" grpId="0" animBg="1" autoUpdateAnimBg="0"/>
      <p:bldP spid="46105" grpId="0"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3"/>
          <p:cNvSpPr>
            <a:spLocks noChangeArrowheads="1"/>
          </p:cNvSpPr>
          <p:nvPr/>
        </p:nvSpPr>
        <p:spPr bwMode="auto">
          <a:xfrm>
            <a:off x="458788" y="1441450"/>
            <a:ext cx="4049712" cy="2549525"/>
          </a:xfrm>
          <a:prstGeom prst="rect">
            <a:avLst/>
          </a:prstGeom>
          <a:solidFill>
            <a:schemeClr val="bg1"/>
          </a:solidFill>
          <a:ln w="25400">
            <a:solidFill>
              <a:schemeClr val="hlink"/>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GB" altLang="en-US"/>
          </a:p>
        </p:txBody>
      </p:sp>
      <p:sp>
        <p:nvSpPr>
          <p:cNvPr id="24579" name="Rectangle 11"/>
          <p:cNvSpPr>
            <a:spLocks noChangeArrowheads="1"/>
          </p:cNvSpPr>
          <p:nvPr/>
        </p:nvSpPr>
        <p:spPr bwMode="auto">
          <a:xfrm>
            <a:off x="209550" y="250825"/>
            <a:ext cx="8615363" cy="118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marL="1084263" indent="-1084263"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eaLnBrk="1" hangingPunct="1">
              <a:buFont typeface="Wingdings" panose="05000000000000000000" pitchFamily="2" charset="2"/>
              <a:buNone/>
            </a:pPr>
            <a:r>
              <a:rPr lang="en-GB" altLang="en-US" sz="2400" b="1">
                <a:solidFill>
                  <a:srgbClr val="000000"/>
                </a:solidFill>
                <a:latin typeface="Comic Sans MS" panose="030F0702030302020204" pitchFamily="66" charset="0"/>
              </a:rPr>
              <a:t>e.g.2	Ignoring air resistance, show the forces acting on the body which is sliding with constant velocity down a rough slope.</a:t>
            </a:r>
            <a:endParaRPr lang="en-US" altLang="en-US" sz="2400" b="1">
              <a:solidFill>
                <a:srgbClr val="000000"/>
              </a:solidFill>
              <a:latin typeface="Comic Sans MS" panose="030F0702030302020204" pitchFamily="66" charset="0"/>
            </a:endParaRPr>
          </a:p>
        </p:txBody>
      </p:sp>
      <p:sp>
        <p:nvSpPr>
          <p:cNvPr id="47116" name="Rectangle 12"/>
          <p:cNvSpPr>
            <a:spLocks noChangeArrowheads="1"/>
          </p:cNvSpPr>
          <p:nvPr/>
        </p:nvSpPr>
        <p:spPr bwMode="auto">
          <a:xfrm>
            <a:off x="2641600" y="3081338"/>
            <a:ext cx="503238"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tabLst>
                <a:tab pos="711200" algn="l"/>
                <a:tab pos="1800225" algn="l"/>
                <a:tab pos="2520950" algn="l"/>
              </a:tabLst>
              <a:defRPr>
                <a:solidFill>
                  <a:schemeClr val="tx1"/>
                </a:solidFill>
                <a:latin typeface="Arial" panose="020B0604020202020204" pitchFamily="34" charset="0"/>
              </a:defRPr>
            </a:lvl1pPr>
            <a:lvl2pPr marL="742950" indent="-285750" eaLnBrk="0" hangingPunct="0">
              <a:tabLst>
                <a:tab pos="711200" algn="l"/>
                <a:tab pos="1800225" algn="l"/>
                <a:tab pos="2520950" algn="l"/>
              </a:tabLst>
              <a:defRPr>
                <a:solidFill>
                  <a:schemeClr val="tx1"/>
                </a:solidFill>
                <a:latin typeface="Arial" panose="020B0604020202020204" pitchFamily="34" charset="0"/>
              </a:defRPr>
            </a:lvl2pPr>
            <a:lvl3pPr marL="1143000" indent="-228600" eaLnBrk="0" hangingPunct="0">
              <a:tabLst>
                <a:tab pos="711200" algn="l"/>
                <a:tab pos="1800225" algn="l"/>
                <a:tab pos="2520950" algn="l"/>
              </a:tabLst>
              <a:defRPr>
                <a:solidFill>
                  <a:schemeClr val="tx1"/>
                </a:solidFill>
                <a:latin typeface="Arial" panose="020B0604020202020204" pitchFamily="34" charset="0"/>
              </a:defRPr>
            </a:lvl3pPr>
            <a:lvl4pPr marL="1600200" indent="-228600" eaLnBrk="0" hangingPunct="0">
              <a:tabLst>
                <a:tab pos="711200" algn="l"/>
                <a:tab pos="1800225" algn="l"/>
                <a:tab pos="2520950" algn="l"/>
              </a:tabLst>
              <a:defRPr>
                <a:solidFill>
                  <a:schemeClr val="tx1"/>
                </a:solidFill>
                <a:latin typeface="Arial" panose="020B0604020202020204" pitchFamily="34" charset="0"/>
              </a:defRPr>
            </a:lvl4pPr>
            <a:lvl5pPr marL="2057400" indent="-228600" eaLnBrk="0" hangingPunct="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eaLnBrk="1" hangingPunct="1"/>
            <a:r>
              <a:rPr lang="en-GB" altLang="en-US" sz="2600" b="1" i="1">
                <a:solidFill>
                  <a:schemeClr val="hlink"/>
                </a:solidFill>
                <a:latin typeface="Times New Roman" panose="02020603050405020304" pitchFamily="18" charset="0"/>
              </a:rPr>
              <a:t>W</a:t>
            </a:r>
            <a:endParaRPr lang="en-GB" altLang="en-US" sz="2600" b="1" i="1">
              <a:solidFill>
                <a:schemeClr val="hlink"/>
              </a:solidFill>
              <a:latin typeface="Times New Roman" panose="02020603050405020304" pitchFamily="18" charset="0"/>
              <a:sym typeface="Symbol" panose="05050102010706020507" pitchFamily="18" charset="2"/>
            </a:endParaRPr>
          </a:p>
        </p:txBody>
      </p:sp>
      <p:sp>
        <p:nvSpPr>
          <p:cNvPr id="47118" name="Rectangle 14"/>
          <p:cNvSpPr>
            <a:spLocks noChangeArrowheads="1"/>
          </p:cNvSpPr>
          <p:nvPr/>
        </p:nvSpPr>
        <p:spPr bwMode="auto">
          <a:xfrm>
            <a:off x="4535488" y="1570038"/>
            <a:ext cx="450373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marL="355600" indent="-355600"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eaLnBrk="1" hangingPunct="1">
              <a:buFontTx/>
              <a:buChar char="•"/>
            </a:pPr>
            <a:r>
              <a:rPr lang="en-GB" altLang="en-US" sz="2400" b="1">
                <a:solidFill>
                  <a:srgbClr val="000000"/>
                </a:solidFill>
                <a:latin typeface="Comic Sans MS" panose="030F0702030302020204" pitchFamily="66" charset="0"/>
              </a:rPr>
              <a:t>We start with the weight.</a:t>
            </a:r>
            <a:endParaRPr lang="en-US" altLang="en-US" sz="2400" b="1">
              <a:solidFill>
                <a:srgbClr val="000000"/>
              </a:solidFill>
              <a:latin typeface="Comic Sans MS" panose="030F0702030302020204" pitchFamily="66" charset="0"/>
            </a:endParaRPr>
          </a:p>
        </p:txBody>
      </p:sp>
      <p:grpSp>
        <p:nvGrpSpPr>
          <p:cNvPr id="2" name="Group 16"/>
          <p:cNvGrpSpPr>
            <a:grpSpLocks/>
          </p:cNvGrpSpPr>
          <p:nvPr/>
        </p:nvGrpSpPr>
        <p:grpSpPr bwMode="auto">
          <a:xfrm>
            <a:off x="2486025" y="2708275"/>
            <a:ext cx="133350" cy="719138"/>
            <a:chOff x="1010" y="2387"/>
            <a:chExt cx="84" cy="453"/>
          </a:xfrm>
        </p:grpSpPr>
        <p:sp>
          <p:nvSpPr>
            <p:cNvPr id="24589" name="Line 17"/>
            <p:cNvSpPr>
              <a:spLocks noChangeShapeType="1"/>
            </p:cNvSpPr>
            <p:nvPr/>
          </p:nvSpPr>
          <p:spPr bwMode="auto">
            <a:xfrm flipV="1">
              <a:off x="1010" y="2753"/>
              <a:ext cx="84" cy="1"/>
            </a:xfrm>
            <a:prstGeom prst="line">
              <a:avLst/>
            </a:prstGeom>
            <a:noFill/>
            <a:ln w="25400">
              <a:solidFill>
                <a:schemeClr val="hlink"/>
              </a:solidFill>
              <a:round/>
              <a:headEnd/>
              <a:tailEnd type="none" w="lg" len="lg"/>
            </a:ln>
            <a:extLst>
              <a:ext uri="{909E8E84-426E-40DD-AFC4-6F175D3DCCD1}">
                <a14:hiddenFill xmlns:a14="http://schemas.microsoft.com/office/drawing/2010/main">
                  <a:noFill/>
                </a14:hiddenFill>
              </a:ext>
            </a:extLst>
          </p:spPr>
          <p:txBody>
            <a:bodyPr/>
            <a:lstStyle/>
            <a:p>
              <a:endParaRPr lang="en-GB"/>
            </a:p>
          </p:txBody>
        </p:sp>
        <p:sp>
          <p:nvSpPr>
            <p:cNvPr id="24590" name="Line 18"/>
            <p:cNvSpPr>
              <a:spLocks noChangeShapeType="1"/>
            </p:cNvSpPr>
            <p:nvPr/>
          </p:nvSpPr>
          <p:spPr bwMode="auto">
            <a:xfrm>
              <a:off x="1055" y="2387"/>
              <a:ext cx="0" cy="453"/>
            </a:xfrm>
            <a:prstGeom prst="line">
              <a:avLst/>
            </a:prstGeom>
            <a:noFill/>
            <a:ln w="25400">
              <a:solidFill>
                <a:schemeClr val="hlink"/>
              </a:solidFill>
              <a:round/>
              <a:headEnd/>
              <a:tailEnd type="arrow" w="lg" len="lg"/>
            </a:ln>
            <a:extLst>
              <a:ext uri="{909E8E84-426E-40DD-AFC4-6F175D3DCCD1}">
                <a14:hiddenFill xmlns:a14="http://schemas.microsoft.com/office/drawing/2010/main">
                  <a:noFill/>
                </a14:hiddenFill>
              </a:ext>
            </a:extLst>
          </p:spPr>
          <p:txBody>
            <a:bodyPr/>
            <a:lstStyle/>
            <a:p>
              <a:endParaRPr lang="en-GB"/>
            </a:p>
          </p:txBody>
        </p:sp>
      </p:grpSp>
      <p:sp>
        <p:nvSpPr>
          <p:cNvPr id="24583" name="Line 23"/>
          <p:cNvSpPr>
            <a:spLocks noChangeShapeType="1"/>
          </p:cNvSpPr>
          <p:nvPr/>
        </p:nvSpPr>
        <p:spPr bwMode="auto">
          <a:xfrm flipV="1">
            <a:off x="931863" y="2101850"/>
            <a:ext cx="2846387" cy="1471613"/>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4584" name="Line 25"/>
          <p:cNvSpPr>
            <a:spLocks noChangeShapeType="1"/>
          </p:cNvSpPr>
          <p:nvPr/>
        </p:nvSpPr>
        <p:spPr bwMode="auto">
          <a:xfrm>
            <a:off x="931863" y="3573463"/>
            <a:ext cx="3216275"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4585" name="Rectangle 26"/>
          <p:cNvSpPr>
            <a:spLocks noChangeArrowheads="1"/>
          </p:cNvSpPr>
          <p:nvPr/>
        </p:nvSpPr>
        <p:spPr bwMode="auto">
          <a:xfrm>
            <a:off x="1270000" y="3217863"/>
            <a:ext cx="65563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tabLst>
                <a:tab pos="711200" algn="l"/>
                <a:tab pos="1800225" algn="l"/>
                <a:tab pos="2520950" algn="l"/>
              </a:tabLst>
              <a:defRPr>
                <a:solidFill>
                  <a:schemeClr val="tx1"/>
                </a:solidFill>
                <a:latin typeface="Arial" panose="020B0604020202020204" pitchFamily="34" charset="0"/>
              </a:defRPr>
            </a:lvl1pPr>
            <a:lvl2pPr marL="742950" indent="-285750" eaLnBrk="0" hangingPunct="0">
              <a:tabLst>
                <a:tab pos="711200" algn="l"/>
                <a:tab pos="1800225" algn="l"/>
                <a:tab pos="2520950" algn="l"/>
              </a:tabLst>
              <a:defRPr>
                <a:solidFill>
                  <a:schemeClr val="tx1"/>
                </a:solidFill>
                <a:latin typeface="Arial" panose="020B0604020202020204" pitchFamily="34" charset="0"/>
              </a:defRPr>
            </a:lvl2pPr>
            <a:lvl3pPr marL="1143000" indent="-228600" eaLnBrk="0" hangingPunct="0">
              <a:tabLst>
                <a:tab pos="711200" algn="l"/>
                <a:tab pos="1800225" algn="l"/>
                <a:tab pos="2520950" algn="l"/>
              </a:tabLst>
              <a:defRPr>
                <a:solidFill>
                  <a:schemeClr val="tx1"/>
                </a:solidFill>
                <a:latin typeface="Arial" panose="020B0604020202020204" pitchFamily="34" charset="0"/>
              </a:defRPr>
            </a:lvl3pPr>
            <a:lvl4pPr marL="1600200" indent="-228600" eaLnBrk="0" hangingPunct="0">
              <a:tabLst>
                <a:tab pos="711200" algn="l"/>
                <a:tab pos="1800225" algn="l"/>
                <a:tab pos="2520950" algn="l"/>
              </a:tabLst>
              <a:defRPr>
                <a:solidFill>
                  <a:schemeClr val="tx1"/>
                </a:solidFill>
                <a:latin typeface="Arial" panose="020B0604020202020204" pitchFamily="34" charset="0"/>
              </a:defRPr>
            </a:lvl4pPr>
            <a:lvl5pPr marL="2057400" indent="-228600" eaLnBrk="0" hangingPunct="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eaLnBrk="1" hangingPunct="1"/>
            <a:r>
              <a:rPr lang="en-GB" altLang="en-US" sz="2400" b="1">
                <a:latin typeface="Times New Roman" panose="02020603050405020304" pitchFamily="18" charset="0"/>
              </a:rPr>
              <a:t>30</a:t>
            </a:r>
            <a:r>
              <a:rPr lang="en-GB" altLang="en-US" sz="2400" b="1">
                <a:latin typeface="Times New Roman" panose="02020603050405020304" pitchFamily="18" charset="0"/>
                <a:sym typeface="Symbol" panose="05050102010706020507" pitchFamily="18" charset="2"/>
              </a:rPr>
              <a:t></a:t>
            </a:r>
          </a:p>
        </p:txBody>
      </p:sp>
      <p:sp>
        <p:nvSpPr>
          <p:cNvPr id="24586" name="Rectangle 27"/>
          <p:cNvSpPr>
            <a:spLocks noChangeArrowheads="1"/>
          </p:cNvSpPr>
          <p:nvPr/>
        </p:nvSpPr>
        <p:spPr bwMode="auto">
          <a:xfrm rot="-1472964">
            <a:off x="2439988" y="2641600"/>
            <a:ext cx="219075" cy="88900"/>
          </a:xfrm>
          <a:prstGeom prst="rect">
            <a:avLst/>
          </a:prstGeom>
          <a:solidFill>
            <a:schemeClr val="tx1"/>
          </a:solidFill>
          <a:ln>
            <a:noFill/>
          </a:ln>
          <a:extLst>
            <a:ext uri="{91240B29-F687-4F45-9708-019B960494DF}">
              <a14:hiddenLine xmlns:a14="http://schemas.microsoft.com/office/drawing/2010/main" w="25400">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GB" altLang="en-US"/>
          </a:p>
        </p:txBody>
      </p:sp>
      <p:sp>
        <p:nvSpPr>
          <p:cNvPr id="47132" name="Rectangle 28"/>
          <p:cNvSpPr>
            <a:spLocks noChangeArrowheads="1"/>
          </p:cNvSpPr>
          <p:nvPr/>
        </p:nvSpPr>
        <p:spPr bwMode="auto">
          <a:xfrm>
            <a:off x="4941888" y="2081213"/>
            <a:ext cx="3978275"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eaLnBrk="1" hangingPunct="1"/>
            <a:r>
              <a:rPr lang="en-GB" altLang="en-US" sz="2400" b="1">
                <a:solidFill>
                  <a:srgbClr val="000000"/>
                </a:solidFill>
                <a:latin typeface="Comic Sans MS" panose="030F0702030302020204" pitchFamily="66" charset="0"/>
              </a:rPr>
              <a:t>There is no string so no tension.</a:t>
            </a:r>
            <a:endParaRPr lang="en-US" altLang="en-US" sz="2400" b="1">
              <a:solidFill>
                <a:srgbClr val="000000"/>
              </a:solidFill>
              <a:latin typeface="Comic Sans MS" panose="030F0702030302020204" pitchFamily="66" charset="0"/>
            </a:endParaRPr>
          </a:p>
        </p:txBody>
      </p:sp>
      <p:sp>
        <p:nvSpPr>
          <p:cNvPr id="47133" name="Rectangle 29"/>
          <p:cNvSpPr>
            <a:spLocks noChangeArrowheads="1"/>
          </p:cNvSpPr>
          <p:nvPr/>
        </p:nvSpPr>
        <p:spPr bwMode="auto">
          <a:xfrm>
            <a:off x="4957763" y="2881313"/>
            <a:ext cx="3422650" cy="118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eaLnBrk="1" hangingPunct="1"/>
            <a:r>
              <a:rPr lang="en-GB" altLang="en-US" sz="2400" b="1">
                <a:solidFill>
                  <a:srgbClr val="000000"/>
                </a:solidFill>
                <a:latin typeface="Comic Sans MS" panose="030F0702030302020204" pitchFamily="66" charset="0"/>
              </a:rPr>
              <a:t>The only other force is the contact force ( or its components ).</a:t>
            </a:r>
            <a:endParaRPr lang="en-US" altLang="en-US" sz="2400" b="1">
              <a:solidFill>
                <a:srgbClr val="000000"/>
              </a:solidFill>
              <a:latin typeface="Comic Sans MS" panose="030F0702030302020204" pitchFamily="66"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7118"/>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22" presetClass="entr" presetSubtype="1"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up)">
                                      <p:cBhvr>
                                        <p:cTn id="11" dur="500"/>
                                        <p:tgtEl>
                                          <p:spTgt spid="2"/>
                                        </p:tgtEl>
                                      </p:cBhvr>
                                    </p:animEffect>
                                  </p:childTnLst>
                                </p:cTn>
                              </p:par>
                            </p:childTnLst>
                          </p:cTn>
                        </p:par>
                        <p:par>
                          <p:cTn id="12" fill="hold" nodeType="afterGroup">
                            <p:stCondLst>
                              <p:cond delay="500"/>
                            </p:stCondLst>
                            <p:childTnLst>
                              <p:par>
                                <p:cTn id="13" presetID="1" presetClass="entr" presetSubtype="0" fill="hold" grpId="0" nodeType="afterEffect">
                                  <p:stCondLst>
                                    <p:cond delay="0"/>
                                  </p:stCondLst>
                                  <p:childTnLst>
                                    <p:set>
                                      <p:cBhvr>
                                        <p:cTn id="14" dur="1" fill="hold">
                                          <p:stCondLst>
                                            <p:cond delay="499"/>
                                          </p:stCondLst>
                                        </p:cTn>
                                        <p:tgtEl>
                                          <p:spTgt spid="47116"/>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47132"/>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471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16" grpId="0" autoUpdateAnimBg="0"/>
      <p:bldP spid="47118" grpId="0" autoUpdateAnimBg="0"/>
      <p:bldP spid="47132" grpId="0" autoUpdateAnimBg="0"/>
      <p:bldP spid="47133" grpId="0"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ChangeArrowheads="1"/>
          </p:cNvSpPr>
          <p:nvPr/>
        </p:nvSpPr>
        <p:spPr bwMode="auto">
          <a:xfrm>
            <a:off x="458788" y="1441450"/>
            <a:ext cx="4049712" cy="2549525"/>
          </a:xfrm>
          <a:prstGeom prst="rect">
            <a:avLst/>
          </a:prstGeom>
          <a:solidFill>
            <a:schemeClr val="bg1"/>
          </a:solidFill>
          <a:ln w="25400">
            <a:solidFill>
              <a:schemeClr val="hlink"/>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GB" altLang="en-US"/>
          </a:p>
        </p:txBody>
      </p:sp>
      <p:sp>
        <p:nvSpPr>
          <p:cNvPr id="25603" name="Rectangle 22"/>
          <p:cNvSpPr>
            <a:spLocks noChangeArrowheads="1"/>
          </p:cNvSpPr>
          <p:nvPr/>
        </p:nvSpPr>
        <p:spPr bwMode="auto">
          <a:xfrm rot="-1472964">
            <a:off x="2439988" y="2641600"/>
            <a:ext cx="219075" cy="88900"/>
          </a:xfrm>
          <a:prstGeom prst="rect">
            <a:avLst/>
          </a:prstGeom>
          <a:solidFill>
            <a:schemeClr val="tx1"/>
          </a:solidFill>
          <a:ln>
            <a:noFill/>
          </a:ln>
          <a:extLst>
            <a:ext uri="{91240B29-F687-4F45-9708-019B960494DF}">
              <a14:hiddenLine xmlns:a14="http://schemas.microsoft.com/office/drawing/2010/main" w="25400">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GB" altLang="en-US"/>
          </a:p>
        </p:txBody>
      </p:sp>
      <p:sp>
        <p:nvSpPr>
          <p:cNvPr id="25604" name="Rectangle 6"/>
          <p:cNvSpPr>
            <a:spLocks noChangeArrowheads="1"/>
          </p:cNvSpPr>
          <p:nvPr/>
        </p:nvSpPr>
        <p:spPr bwMode="auto">
          <a:xfrm>
            <a:off x="2641600" y="3081338"/>
            <a:ext cx="503238"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tabLst>
                <a:tab pos="711200" algn="l"/>
                <a:tab pos="1800225" algn="l"/>
                <a:tab pos="2520950" algn="l"/>
              </a:tabLst>
              <a:defRPr>
                <a:solidFill>
                  <a:schemeClr val="tx1"/>
                </a:solidFill>
                <a:latin typeface="Arial" panose="020B0604020202020204" pitchFamily="34" charset="0"/>
              </a:defRPr>
            </a:lvl1pPr>
            <a:lvl2pPr marL="742950" indent="-285750" eaLnBrk="0" hangingPunct="0">
              <a:tabLst>
                <a:tab pos="711200" algn="l"/>
                <a:tab pos="1800225" algn="l"/>
                <a:tab pos="2520950" algn="l"/>
              </a:tabLst>
              <a:defRPr>
                <a:solidFill>
                  <a:schemeClr val="tx1"/>
                </a:solidFill>
                <a:latin typeface="Arial" panose="020B0604020202020204" pitchFamily="34" charset="0"/>
              </a:defRPr>
            </a:lvl2pPr>
            <a:lvl3pPr marL="1143000" indent="-228600" eaLnBrk="0" hangingPunct="0">
              <a:tabLst>
                <a:tab pos="711200" algn="l"/>
                <a:tab pos="1800225" algn="l"/>
                <a:tab pos="2520950" algn="l"/>
              </a:tabLst>
              <a:defRPr>
                <a:solidFill>
                  <a:schemeClr val="tx1"/>
                </a:solidFill>
                <a:latin typeface="Arial" panose="020B0604020202020204" pitchFamily="34" charset="0"/>
              </a:defRPr>
            </a:lvl3pPr>
            <a:lvl4pPr marL="1600200" indent="-228600" eaLnBrk="0" hangingPunct="0">
              <a:tabLst>
                <a:tab pos="711200" algn="l"/>
                <a:tab pos="1800225" algn="l"/>
                <a:tab pos="2520950" algn="l"/>
              </a:tabLst>
              <a:defRPr>
                <a:solidFill>
                  <a:schemeClr val="tx1"/>
                </a:solidFill>
                <a:latin typeface="Arial" panose="020B0604020202020204" pitchFamily="34" charset="0"/>
              </a:defRPr>
            </a:lvl4pPr>
            <a:lvl5pPr marL="2057400" indent="-228600" eaLnBrk="0" hangingPunct="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eaLnBrk="1" hangingPunct="1"/>
            <a:r>
              <a:rPr lang="en-GB" altLang="en-US" sz="2600" b="1" i="1">
                <a:solidFill>
                  <a:schemeClr val="hlink"/>
                </a:solidFill>
                <a:latin typeface="Times New Roman" panose="02020603050405020304" pitchFamily="18" charset="0"/>
              </a:rPr>
              <a:t>W</a:t>
            </a:r>
            <a:endParaRPr lang="en-GB" altLang="en-US" sz="2600" b="1" i="1">
              <a:solidFill>
                <a:schemeClr val="hlink"/>
              </a:solidFill>
              <a:latin typeface="Times New Roman" panose="02020603050405020304" pitchFamily="18" charset="0"/>
              <a:sym typeface="Symbol" panose="05050102010706020507" pitchFamily="18" charset="2"/>
            </a:endParaRPr>
          </a:p>
        </p:txBody>
      </p:sp>
      <p:sp>
        <p:nvSpPr>
          <p:cNvPr id="25605" name="Rectangle 8"/>
          <p:cNvSpPr>
            <a:spLocks noChangeArrowheads="1"/>
          </p:cNvSpPr>
          <p:nvPr/>
        </p:nvSpPr>
        <p:spPr bwMode="auto">
          <a:xfrm>
            <a:off x="4535488" y="1570038"/>
            <a:ext cx="450373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marL="355600" indent="-355600"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eaLnBrk="1" hangingPunct="1">
              <a:buFontTx/>
              <a:buChar char="•"/>
            </a:pPr>
            <a:r>
              <a:rPr lang="en-GB" altLang="en-US" sz="2400" b="1">
                <a:solidFill>
                  <a:srgbClr val="000000"/>
                </a:solidFill>
                <a:latin typeface="Comic Sans MS" panose="030F0702030302020204" pitchFamily="66" charset="0"/>
              </a:rPr>
              <a:t>We start with the weight.</a:t>
            </a:r>
            <a:endParaRPr lang="en-US" altLang="en-US" sz="2400" b="1">
              <a:solidFill>
                <a:srgbClr val="000000"/>
              </a:solidFill>
              <a:latin typeface="Comic Sans MS" panose="030F0702030302020204" pitchFamily="66" charset="0"/>
            </a:endParaRPr>
          </a:p>
        </p:txBody>
      </p:sp>
      <p:grpSp>
        <p:nvGrpSpPr>
          <p:cNvPr id="25606" name="Group 9"/>
          <p:cNvGrpSpPr>
            <a:grpSpLocks/>
          </p:cNvGrpSpPr>
          <p:nvPr/>
        </p:nvGrpSpPr>
        <p:grpSpPr bwMode="auto">
          <a:xfrm>
            <a:off x="2486025" y="2708275"/>
            <a:ext cx="133350" cy="719138"/>
            <a:chOff x="1010" y="2387"/>
            <a:chExt cx="84" cy="453"/>
          </a:xfrm>
        </p:grpSpPr>
        <p:sp>
          <p:nvSpPr>
            <p:cNvPr id="25621" name="Line 10"/>
            <p:cNvSpPr>
              <a:spLocks noChangeShapeType="1"/>
            </p:cNvSpPr>
            <p:nvPr/>
          </p:nvSpPr>
          <p:spPr bwMode="auto">
            <a:xfrm flipV="1">
              <a:off x="1010" y="2753"/>
              <a:ext cx="84" cy="1"/>
            </a:xfrm>
            <a:prstGeom prst="line">
              <a:avLst/>
            </a:prstGeom>
            <a:noFill/>
            <a:ln w="25400">
              <a:solidFill>
                <a:schemeClr val="hlink"/>
              </a:solidFill>
              <a:round/>
              <a:headEnd/>
              <a:tailEnd type="none" w="lg" len="lg"/>
            </a:ln>
            <a:extLst>
              <a:ext uri="{909E8E84-426E-40DD-AFC4-6F175D3DCCD1}">
                <a14:hiddenFill xmlns:a14="http://schemas.microsoft.com/office/drawing/2010/main">
                  <a:noFill/>
                </a14:hiddenFill>
              </a:ext>
            </a:extLst>
          </p:spPr>
          <p:txBody>
            <a:bodyPr/>
            <a:lstStyle/>
            <a:p>
              <a:endParaRPr lang="en-GB"/>
            </a:p>
          </p:txBody>
        </p:sp>
        <p:sp>
          <p:nvSpPr>
            <p:cNvPr id="25622" name="Line 11"/>
            <p:cNvSpPr>
              <a:spLocks noChangeShapeType="1"/>
            </p:cNvSpPr>
            <p:nvPr/>
          </p:nvSpPr>
          <p:spPr bwMode="auto">
            <a:xfrm>
              <a:off x="1055" y="2387"/>
              <a:ext cx="0" cy="453"/>
            </a:xfrm>
            <a:prstGeom prst="line">
              <a:avLst/>
            </a:prstGeom>
            <a:noFill/>
            <a:ln w="25400">
              <a:solidFill>
                <a:schemeClr val="hlink"/>
              </a:solidFill>
              <a:round/>
              <a:headEnd/>
              <a:tailEnd type="arrow" w="lg" len="lg"/>
            </a:ln>
            <a:extLst>
              <a:ext uri="{909E8E84-426E-40DD-AFC4-6F175D3DCCD1}">
                <a14:hiddenFill xmlns:a14="http://schemas.microsoft.com/office/drawing/2010/main">
                  <a:noFill/>
                </a14:hiddenFill>
              </a:ext>
            </a:extLst>
          </p:spPr>
          <p:txBody>
            <a:bodyPr/>
            <a:lstStyle/>
            <a:p>
              <a:endParaRPr lang="en-GB"/>
            </a:p>
          </p:txBody>
        </p:sp>
      </p:grpSp>
      <p:grpSp>
        <p:nvGrpSpPr>
          <p:cNvPr id="3" name="Group 23"/>
          <p:cNvGrpSpPr>
            <a:grpSpLocks/>
          </p:cNvGrpSpPr>
          <p:nvPr/>
        </p:nvGrpSpPr>
        <p:grpSpPr bwMode="auto">
          <a:xfrm>
            <a:off x="2486025" y="1946275"/>
            <a:ext cx="133350" cy="741363"/>
            <a:chOff x="1566" y="1226"/>
            <a:chExt cx="84" cy="467"/>
          </a:xfrm>
        </p:grpSpPr>
        <p:sp>
          <p:nvSpPr>
            <p:cNvPr id="25619" name="Line 12"/>
            <p:cNvSpPr>
              <a:spLocks noChangeShapeType="1"/>
            </p:cNvSpPr>
            <p:nvPr/>
          </p:nvSpPr>
          <p:spPr bwMode="auto">
            <a:xfrm flipV="1">
              <a:off x="1611" y="1226"/>
              <a:ext cx="0" cy="467"/>
            </a:xfrm>
            <a:prstGeom prst="line">
              <a:avLst/>
            </a:prstGeom>
            <a:noFill/>
            <a:ln w="25400">
              <a:solidFill>
                <a:schemeClr val="hlink"/>
              </a:solidFill>
              <a:round/>
              <a:headEnd/>
              <a:tailEnd type="arrow" w="lg" len="lg"/>
            </a:ln>
            <a:extLst>
              <a:ext uri="{909E8E84-426E-40DD-AFC4-6F175D3DCCD1}">
                <a14:hiddenFill xmlns:a14="http://schemas.microsoft.com/office/drawing/2010/main">
                  <a:noFill/>
                </a14:hiddenFill>
              </a:ext>
            </a:extLst>
          </p:spPr>
          <p:txBody>
            <a:bodyPr/>
            <a:lstStyle/>
            <a:p>
              <a:endParaRPr lang="en-GB"/>
            </a:p>
          </p:txBody>
        </p:sp>
        <p:sp>
          <p:nvSpPr>
            <p:cNvPr id="25620" name="Line 13"/>
            <p:cNvSpPr>
              <a:spLocks noChangeShapeType="1"/>
            </p:cNvSpPr>
            <p:nvPr/>
          </p:nvSpPr>
          <p:spPr bwMode="auto">
            <a:xfrm flipV="1">
              <a:off x="1566" y="1313"/>
              <a:ext cx="84" cy="1"/>
            </a:xfrm>
            <a:prstGeom prst="line">
              <a:avLst/>
            </a:prstGeom>
            <a:noFill/>
            <a:ln w="25400">
              <a:solidFill>
                <a:schemeClr val="hlink"/>
              </a:solidFill>
              <a:round/>
              <a:headEnd/>
              <a:tailEnd type="none" w="lg" len="lg"/>
            </a:ln>
            <a:extLst>
              <a:ext uri="{909E8E84-426E-40DD-AFC4-6F175D3DCCD1}">
                <a14:hiddenFill xmlns:a14="http://schemas.microsoft.com/office/drawing/2010/main">
                  <a:noFill/>
                </a14:hiddenFill>
              </a:ext>
            </a:extLst>
          </p:spPr>
          <p:txBody>
            <a:bodyPr/>
            <a:lstStyle/>
            <a:p>
              <a:endParaRPr lang="en-GB"/>
            </a:p>
          </p:txBody>
        </p:sp>
      </p:grpSp>
      <p:sp>
        <p:nvSpPr>
          <p:cNvPr id="25608" name="Line 14"/>
          <p:cNvSpPr>
            <a:spLocks noChangeShapeType="1"/>
          </p:cNvSpPr>
          <p:nvPr/>
        </p:nvSpPr>
        <p:spPr bwMode="auto">
          <a:xfrm flipV="1">
            <a:off x="931863" y="2101850"/>
            <a:ext cx="2846387" cy="1471613"/>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5609" name="Line 15"/>
          <p:cNvSpPr>
            <a:spLocks noChangeShapeType="1"/>
          </p:cNvSpPr>
          <p:nvPr/>
        </p:nvSpPr>
        <p:spPr bwMode="auto">
          <a:xfrm>
            <a:off x="931863" y="3573463"/>
            <a:ext cx="3216275"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5610" name="Rectangle 16"/>
          <p:cNvSpPr>
            <a:spLocks noChangeArrowheads="1"/>
          </p:cNvSpPr>
          <p:nvPr/>
        </p:nvSpPr>
        <p:spPr bwMode="auto">
          <a:xfrm>
            <a:off x="1270000" y="3217863"/>
            <a:ext cx="65563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tabLst>
                <a:tab pos="711200" algn="l"/>
                <a:tab pos="1800225" algn="l"/>
                <a:tab pos="2520950" algn="l"/>
              </a:tabLst>
              <a:defRPr>
                <a:solidFill>
                  <a:schemeClr val="tx1"/>
                </a:solidFill>
                <a:latin typeface="Arial" panose="020B0604020202020204" pitchFamily="34" charset="0"/>
              </a:defRPr>
            </a:lvl1pPr>
            <a:lvl2pPr marL="742950" indent="-285750" eaLnBrk="0" hangingPunct="0">
              <a:tabLst>
                <a:tab pos="711200" algn="l"/>
                <a:tab pos="1800225" algn="l"/>
                <a:tab pos="2520950" algn="l"/>
              </a:tabLst>
              <a:defRPr>
                <a:solidFill>
                  <a:schemeClr val="tx1"/>
                </a:solidFill>
                <a:latin typeface="Arial" panose="020B0604020202020204" pitchFamily="34" charset="0"/>
              </a:defRPr>
            </a:lvl2pPr>
            <a:lvl3pPr marL="1143000" indent="-228600" eaLnBrk="0" hangingPunct="0">
              <a:tabLst>
                <a:tab pos="711200" algn="l"/>
                <a:tab pos="1800225" algn="l"/>
                <a:tab pos="2520950" algn="l"/>
              </a:tabLst>
              <a:defRPr>
                <a:solidFill>
                  <a:schemeClr val="tx1"/>
                </a:solidFill>
                <a:latin typeface="Arial" panose="020B0604020202020204" pitchFamily="34" charset="0"/>
              </a:defRPr>
            </a:lvl3pPr>
            <a:lvl4pPr marL="1600200" indent="-228600" eaLnBrk="0" hangingPunct="0">
              <a:tabLst>
                <a:tab pos="711200" algn="l"/>
                <a:tab pos="1800225" algn="l"/>
                <a:tab pos="2520950" algn="l"/>
              </a:tabLst>
              <a:defRPr>
                <a:solidFill>
                  <a:schemeClr val="tx1"/>
                </a:solidFill>
                <a:latin typeface="Arial" panose="020B0604020202020204" pitchFamily="34" charset="0"/>
              </a:defRPr>
            </a:lvl4pPr>
            <a:lvl5pPr marL="2057400" indent="-228600" eaLnBrk="0" hangingPunct="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eaLnBrk="1" hangingPunct="1"/>
            <a:r>
              <a:rPr lang="en-GB" altLang="en-US" sz="2400" b="1">
                <a:latin typeface="Times New Roman" panose="02020603050405020304" pitchFamily="18" charset="0"/>
              </a:rPr>
              <a:t>30</a:t>
            </a:r>
            <a:r>
              <a:rPr lang="en-GB" altLang="en-US" sz="2400" b="1">
                <a:latin typeface="Times New Roman" panose="02020603050405020304" pitchFamily="18" charset="0"/>
                <a:sym typeface="Symbol" panose="05050102010706020507" pitchFamily="18" charset="2"/>
              </a:rPr>
              <a:t></a:t>
            </a:r>
          </a:p>
        </p:txBody>
      </p:sp>
      <p:sp>
        <p:nvSpPr>
          <p:cNvPr id="25611" name="Rectangle 18"/>
          <p:cNvSpPr>
            <a:spLocks noChangeArrowheads="1"/>
          </p:cNvSpPr>
          <p:nvPr/>
        </p:nvSpPr>
        <p:spPr bwMode="auto">
          <a:xfrm>
            <a:off x="4705350" y="2157413"/>
            <a:ext cx="4130675" cy="1212850"/>
          </a:xfrm>
          <a:prstGeom prst="rect">
            <a:avLst/>
          </a:prstGeom>
          <a:solidFill>
            <a:schemeClr val="accent1"/>
          </a:solidFill>
          <a:ln w="25400">
            <a:solidFill>
              <a:schemeClr val="hlink"/>
            </a:solidFill>
            <a:miter lim="800000"/>
            <a:headEnd/>
            <a:tailEnd/>
          </a:ln>
        </p:spPr>
        <p:txBody>
          <a:bodyPr anchor="ctr">
            <a:spAutoFit/>
          </a:bodyPr>
          <a:lstStyle>
            <a:lvl1pPr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algn="ctr" eaLnBrk="1" hangingPunct="1"/>
            <a:r>
              <a:rPr lang="en-GB" altLang="en-US" sz="2400" b="1">
                <a:solidFill>
                  <a:schemeClr val="hlink"/>
                </a:solidFill>
                <a:latin typeface="Comic Sans MS" panose="030F0702030302020204" pitchFamily="66" charset="0"/>
              </a:rPr>
              <a:t>Tell your partner what Newton tells us about the forces in this question.</a:t>
            </a:r>
            <a:endParaRPr lang="en-US" altLang="en-US" sz="2400" b="1">
              <a:solidFill>
                <a:schemeClr val="hlink"/>
              </a:solidFill>
              <a:latin typeface="Comic Sans MS" panose="030F0702030302020204" pitchFamily="66" charset="0"/>
            </a:endParaRPr>
          </a:p>
        </p:txBody>
      </p:sp>
      <p:sp>
        <p:nvSpPr>
          <p:cNvPr id="48147" name="Rectangle 19"/>
          <p:cNvSpPr>
            <a:spLocks noChangeArrowheads="1"/>
          </p:cNvSpPr>
          <p:nvPr/>
        </p:nvSpPr>
        <p:spPr bwMode="auto">
          <a:xfrm>
            <a:off x="4621213" y="3502025"/>
            <a:ext cx="4333875" cy="482600"/>
          </a:xfrm>
          <a:prstGeom prst="rect">
            <a:avLst/>
          </a:prstGeom>
          <a:solidFill>
            <a:schemeClr val="accent1"/>
          </a:solidFill>
          <a:ln w="25400">
            <a:solidFill>
              <a:schemeClr val="hlink"/>
            </a:solidFill>
            <a:miter lim="800000"/>
            <a:headEnd/>
            <a:tailEnd/>
          </a:ln>
        </p:spPr>
        <p:txBody>
          <a:bodyPr anchor="ctr">
            <a:spAutoFit/>
          </a:bodyPr>
          <a:lstStyle>
            <a:lvl1pPr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eaLnBrk="1" hangingPunct="1"/>
            <a:r>
              <a:rPr lang="en-GB" altLang="en-US" sz="2400" b="1">
                <a:solidFill>
                  <a:schemeClr val="hlink"/>
                </a:solidFill>
                <a:latin typeface="Comic Sans MS" panose="030F0702030302020204" pitchFamily="66" charset="0"/>
              </a:rPr>
              <a:t>Ans: There is no resultant.</a:t>
            </a:r>
            <a:endParaRPr lang="en-US" altLang="en-US" sz="2400" b="1">
              <a:solidFill>
                <a:schemeClr val="hlink"/>
              </a:solidFill>
              <a:latin typeface="Comic Sans MS" panose="030F0702030302020204" pitchFamily="66" charset="0"/>
            </a:endParaRPr>
          </a:p>
        </p:txBody>
      </p:sp>
      <p:grpSp>
        <p:nvGrpSpPr>
          <p:cNvPr id="25613" name="Group 26"/>
          <p:cNvGrpSpPr>
            <a:grpSpLocks/>
          </p:cNvGrpSpPr>
          <p:nvPr/>
        </p:nvGrpSpPr>
        <p:grpSpPr bwMode="auto">
          <a:xfrm>
            <a:off x="209550" y="250825"/>
            <a:ext cx="8615363" cy="1187450"/>
            <a:chOff x="132" y="158"/>
            <a:chExt cx="5427" cy="748"/>
          </a:xfrm>
        </p:grpSpPr>
        <p:sp>
          <p:nvSpPr>
            <p:cNvPr id="25616" name="Rectangle 25"/>
            <p:cNvSpPr>
              <a:spLocks noChangeArrowheads="1"/>
            </p:cNvSpPr>
            <p:nvPr/>
          </p:nvSpPr>
          <p:spPr bwMode="auto">
            <a:xfrm>
              <a:off x="830" y="656"/>
              <a:ext cx="779" cy="223"/>
            </a:xfrm>
            <a:prstGeom prst="rect">
              <a:avLst/>
            </a:prstGeom>
            <a:solidFill>
              <a:schemeClr val="bg1"/>
            </a:solidFill>
            <a:ln w="9525">
              <a:solidFill>
                <a:schemeClr val="folHlink"/>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GB" altLang="en-US"/>
            </a:p>
          </p:txBody>
        </p:sp>
        <p:sp>
          <p:nvSpPr>
            <p:cNvPr id="25617" name="Rectangle 17"/>
            <p:cNvSpPr>
              <a:spLocks noChangeArrowheads="1"/>
            </p:cNvSpPr>
            <p:nvPr/>
          </p:nvSpPr>
          <p:spPr bwMode="auto">
            <a:xfrm>
              <a:off x="3958" y="435"/>
              <a:ext cx="864" cy="223"/>
            </a:xfrm>
            <a:prstGeom prst="rect">
              <a:avLst/>
            </a:prstGeom>
            <a:solidFill>
              <a:schemeClr val="bg1"/>
            </a:solidFill>
            <a:ln w="9525">
              <a:solidFill>
                <a:schemeClr val="folHlink"/>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GB" altLang="en-US"/>
            </a:p>
          </p:txBody>
        </p:sp>
        <p:sp>
          <p:nvSpPr>
            <p:cNvPr id="25618" name="Rectangle 20"/>
            <p:cNvSpPr>
              <a:spLocks noChangeArrowheads="1"/>
            </p:cNvSpPr>
            <p:nvPr/>
          </p:nvSpPr>
          <p:spPr bwMode="auto">
            <a:xfrm>
              <a:off x="132" y="158"/>
              <a:ext cx="5427" cy="7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marL="1084263" indent="-1084263"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eaLnBrk="1" hangingPunct="1">
                <a:buFont typeface="Wingdings" panose="05000000000000000000" pitchFamily="2" charset="2"/>
                <a:buNone/>
              </a:pPr>
              <a:r>
                <a:rPr lang="en-GB" altLang="en-US" sz="2400" b="1">
                  <a:solidFill>
                    <a:srgbClr val="000000"/>
                  </a:solidFill>
                  <a:latin typeface="Comic Sans MS" panose="030F0702030302020204" pitchFamily="66" charset="0"/>
                </a:rPr>
                <a:t>e.g.2	Ignoring air resistance, show the forces acting on the body which is sliding with </a:t>
              </a:r>
              <a:r>
                <a:rPr lang="en-GB" altLang="en-US" sz="2400" b="1">
                  <a:solidFill>
                    <a:schemeClr val="folHlink"/>
                  </a:solidFill>
                  <a:latin typeface="Comic Sans MS" panose="030F0702030302020204" pitchFamily="66" charset="0"/>
                </a:rPr>
                <a:t>constant velocity </a:t>
              </a:r>
              <a:r>
                <a:rPr lang="en-GB" altLang="en-US" sz="2400" b="1">
                  <a:solidFill>
                    <a:srgbClr val="000000"/>
                  </a:solidFill>
                  <a:latin typeface="Comic Sans MS" panose="030F0702030302020204" pitchFamily="66" charset="0"/>
                </a:rPr>
                <a:t>down a rough slope.</a:t>
              </a:r>
              <a:endParaRPr lang="en-US" altLang="en-US" sz="2400" b="1">
                <a:solidFill>
                  <a:srgbClr val="000000"/>
                </a:solidFill>
                <a:latin typeface="Comic Sans MS" panose="030F0702030302020204" pitchFamily="66" charset="0"/>
              </a:endParaRPr>
            </a:p>
          </p:txBody>
        </p:sp>
      </p:grpSp>
      <p:sp>
        <p:nvSpPr>
          <p:cNvPr id="48149" name="Rectangle 21"/>
          <p:cNvSpPr>
            <a:spLocks noChangeArrowheads="1"/>
          </p:cNvSpPr>
          <p:nvPr/>
        </p:nvSpPr>
        <p:spPr bwMode="auto">
          <a:xfrm>
            <a:off x="765175" y="4179888"/>
            <a:ext cx="75739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eaLnBrk="1" hangingPunct="1"/>
            <a:r>
              <a:rPr lang="en-GB" altLang="en-US" sz="2400" b="1" dirty="0">
                <a:solidFill>
                  <a:srgbClr val="000000"/>
                </a:solidFill>
                <a:latin typeface="Comic Sans MS" panose="030F0702030302020204" pitchFamily="66" charset="0"/>
              </a:rPr>
              <a:t>So, the total contact force balances the weight.</a:t>
            </a:r>
            <a:endParaRPr lang="en-US" altLang="en-US" sz="2400" b="1" dirty="0">
              <a:solidFill>
                <a:srgbClr val="000000"/>
              </a:solidFill>
              <a:latin typeface="Comic Sans MS" panose="030F0702030302020204" pitchFamily="66" charset="0"/>
            </a:endParaRPr>
          </a:p>
        </p:txBody>
      </p:sp>
      <p:sp>
        <p:nvSpPr>
          <p:cNvPr id="48152" name="Rectangle 24"/>
          <p:cNvSpPr>
            <a:spLocks noChangeArrowheads="1"/>
          </p:cNvSpPr>
          <p:nvPr/>
        </p:nvSpPr>
        <p:spPr bwMode="auto">
          <a:xfrm>
            <a:off x="2641600" y="1692275"/>
            <a:ext cx="503238"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tabLst>
                <a:tab pos="711200" algn="l"/>
                <a:tab pos="1800225" algn="l"/>
                <a:tab pos="2520950" algn="l"/>
              </a:tabLst>
              <a:defRPr>
                <a:solidFill>
                  <a:schemeClr val="tx1"/>
                </a:solidFill>
                <a:latin typeface="Arial" panose="020B0604020202020204" pitchFamily="34" charset="0"/>
              </a:defRPr>
            </a:lvl1pPr>
            <a:lvl2pPr marL="742950" indent="-285750" eaLnBrk="0" hangingPunct="0">
              <a:tabLst>
                <a:tab pos="711200" algn="l"/>
                <a:tab pos="1800225" algn="l"/>
                <a:tab pos="2520950" algn="l"/>
              </a:tabLst>
              <a:defRPr>
                <a:solidFill>
                  <a:schemeClr val="tx1"/>
                </a:solidFill>
                <a:latin typeface="Arial" panose="020B0604020202020204" pitchFamily="34" charset="0"/>
              </a:defRPr>
            </a:lvl2pPr>
            <a:lvl3pPr marL="1143000" indent="-228600" eaLnBrk="0" hangingPunct="0">
              <a:tabLst>
                <a:tab pos="711200" algn="l"/>
                <a:tab pos="1800225" algn="l"/>
                <a:tab pos="2520950" algn="l"/>
              </a:tabLst>
              <a:defRPr>
                <a:solidFill>
                  <a:schemeClr val="tx1"/>
                </a:solidFill>
                <a:latin typeface="Arial" panose="020B0604020202020204" pitchFamily="34" charset="0"/>
              </a:defRPr>
            </a:lvl3pPr>
            <a:lvl4pPr marL="1600200" indent="-228600" eaLnBrk="0" hangingPunct="0">
              <a:tabLst>
                <a:tab pos="711200" algn="l"/>
                <a:tab pos="1800225" algn="l"/>
                <a:tab pos="2520950" algn="l"/>
              </a:tabLst>
              <a:defRPr>
                <a:solidFill>
                  <a:schemeClr val="tx1"/>
                </a:solidFill>
                <a:latin typeface="Arial" panose="020B0604020202020204" pitchFamily="34" charset="0"/>
              </a:defRPr>
            </a:lvl4pPr>
            <a:lvl5pPr marL="2057400" indent="-228600" eaLnBrk="0" hangingPunct="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eaLnBrk="1" hangingPunct="1"/>
            <a:r>
              <a:rPr lang="en-GB" altLang="en-US" sz="2600" b="1" i="1">
                <a:solidFill>
                  <a:schemeClr val="hlink"/>
                </a:solidFill>
                <a:latin typeface="Times New Roman" panose="02020603050405020304" pitchFamily="18" charset="0"/>
              </a:rPr>
              <a:t>C</a:t>
            </a:r>
            <a:endParaRPr lang="en-GB" altLang="en-US" sz="2600" b="1" i="1">
              <a:solidFill>
                <a:schemeClr val="hlink"/>
              </a:solidFill>
              <a:latin typeface="Times New Roman" panose="02020603050405020304" pitchFamily="18" charset="0"/>
              <a:sym typeface="Symbol" panose="05050102010706020507" pitchFamily="18" charset="2"/>
            </a:endParaRPr>
          </a:p>
        </p:txBody>
      </p:sp>
      <p:sp>
        <p:nvSpPr>
          <p:cNvPr id="23" name="Rectangle 21"/>
          <p:cNvSpPr>
            <a:spLocks noChangeArrowheads="1"/>
          </p:cNvSpPr>
          <p:nvPr/>
        </p:nvSpPr>
        <p:spPr bwMode="auto">
          <a:xfrm>
            <a:off x="635652" y="4832351"/>
            <a:ext cx="7833007" cy="861774"/>
          </a:xfrm>
          <a:prstGeom prst="rect">
            <a:avLst/>
          </a:prstGeom>
          <a:solidFill>
            <a:schemeClr val="bg1"/>
          </a:solidFill>
          <a:ln w="19050">
            <a:solidFill>
              <a:srgbClr val="0000FF"/>
            </a:solidFill>
          </a:ln>
          <a:extLst/>
        </p:spPr>
        <p:txBody>
          <a:bodyPr wrap="square" anchor="ctr">
            <a:spAutoFit/>
          </a:bodyPr>
          <a:lstStyle>
            <a:lvl1pPr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eaLnBrk="1" hangingPunct="1"/>
            <a:r>
              <a:rPr lang="en-GB" altLang="en-US" sz="2400" b="1" dirty="0">
                <a:solidFill>
                  <a:srgbClr val="FF0000"/>
                </a:solidFill>
                <a:latin typeface="Comic Sans MS" panose="030F0702030302020204" pitchFamily="66" charset="0"/>
              </a:rPr>
              <a:t>We usually solve problems using the components of </a:t>
            </a:r>
            <a:r>
              <a:rPr lang="en-GB" altLang="en-US" sz="2600" b="1" dirty="0">
                <a:solidFill>
                  <a:srgbClr val="FF0000"/>
                </a:solidFill>
                <a:latin typeface="Times New Roman" panose="02020603050405020304" pitchFamily="18" charset="0"/>
                <a:cs typeface="Times New Roman" panose="02020603050405020304" pitchFamily="18" charset="0"/>
              </a:rPr>
              <a:t>C</a:t>
            </a:r>
            <a:r>
              <a:rPr lang="en-GB" altLang="en-US" sz="2400" b="1" dirty="0">
                <a:solidFill>
                  <a:srgbClr val="FF0000"/>
                </a:solidFill>
                <a:latin typeface="Comic Sans MS" panose="030F0702030302020204" pitchFamily="66" charset="0"/>
              </a:rPr>
              <a:t> but we don’t need to study that until next year.</a:t>
            </a:r>
            <a:endParaRPr lang="en-US" altLang="en-US" sz="2400" b="1" dirty="0">
              <a:solidFill>
                <a:srgbClr val="FF0000"/>
              </a:solidFill>
              <a:latin typeface="Comic Sans MS" panose="030F0702030302020204" pitchFamily="66" charset="0"/>
            </a:endParaRPr>
          </a:p>
        </p:txBody>
      </p:sp>
      <p:sp>
        <p:nvSpPr>
          <p:cNvPr id="24" name="AutoShape 2"/>
          <p:cNvSpPr>
            <a:spLocks noChangeArrowheads="1"/>
          </p:cNvSpPr>
          <p:nvPr/>
        </p:nvSpPr>
        <p:spPr bwMode="auto">
          <a:xfrm>
            <a:off x="8804275" y="174625"/>
            <a:ext cx="187325" cy="265113"/>
          </a:xfrm>
          <a:prstGeom prst="star5">
            <a:avLst/>
          </a:prstGeom>
          <a:solidFill>
            <a:srgbClr val="3366FF"/>
          </a:solidFill>
          <a:ln w="38100">
            <a:solidFill>
              <a:srgbClr val="0000CC"/>
            </a:solidFill>
            <a:miter lim="800000"/>
            <a:headEnd/>
            <a:tailEnd/>
          </a:ln>
          <a:effectLst/>
        </p:spPr>
        <p:txBody>
          <a:bodyPr wrap="none" anchor="ctr"/>
          <a:lstStyle/>
          <a:p>
            <a:pPr algn="ctr" eaLnBrk="0" hangingPunct="0">
              <a:defRPr/>
            </a:pPr>
            <a:endParaRPr lang="en-US" sz="2400">
              <a:latin typeface="Times New Roman"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8147"/>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48149"/>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22" presetClass="entr" presetSubtype="4"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down)">
                                      <p:cBhvr>
                                        <p:cTn id="15" dur="1000"/>
                                        <p:tgtEl>
                                          <p:spTgt spid="3"/>
                                        </p:tgtEl>
                                      </p:cBhvr>
                                    </p:animEffect>
                                  </p:childTnLst>
                                </p:cTn>
                              </p:par>
                            </p:childTnLst>
                          </p:cTn>
                        </p:par>
                        <p:par>
                          <p:cTn id="16" fill="hold" nodeType="afterGroup">
                            <p:stCondLst>
                              <p:cond delay="1000"/>
                            </p:stCondLst>
                            <p:childTnLst>
                              <p:par>
                                <p:cTn id="17" presetID="1" presetClass="entr" presetSubtype="0" fill="hold" grpId="0" nodeType="afterEffect">
                                  <p:stCondLst>
                                    <p:cond delay="500"/>
                                  </p:stCondLst>
                                  <p:childTnLst>
                                    <p:set>
                                      <p:cBhvr>
                                        <p:cTn id="18" dur="1" fill="hold">
                                          <p:stCondLst>
                                            <p:cond delay="0"/>
                                          </p:stCondLst>
                                        </p:cTn>
                                        <p:tgtEl>
                                          <p:spTgt spid="4815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23"/>
                                        </p:tgtEl>
                                        <p:attrNameLst>
                                          <p:attrName>style.visibility</p:attrName>
                                        </p:attrNameLst>
                                      </p:cBhvr>
                                      <p:to>
                                        <p:strVal val="visible"/>
                                      </p:to>
                                    </p:set>
                                  </p:childTnLst>
                                </p:cTn>
                              </p:par>
                            </p:childTnLst>
                          </p:cTn>
                        </p:par>
                        <p:par>
                          <p:cTn id="23" fill="hold">
                            <p:stCondLst>
                              <p:cond delay="500"/>
                            </p:stCondLst>
                            <p:childTnLst>
                              <p:par>
                                <p:cTn id="24" presetID="1" presetClass="entr" presetSubtype="0" fill="hold" grpId="0" nodeType="afterEffect">
                                  <p:stCondLst>
                                    <p:cond delay="0"/>
                                  </p:stCondLst>
                                  <p:childTnLst>
                                    <p:set>
                                      <p:cBhvr>
                                        <p:cTn id="25" dur="1" fill="hold">
                                          <p:stCondLst>
                                            <p:cond delay="499"/>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47" grpId="0" animBg="1"/>
      <p:bldP spid="48149" grpId="0" autoUpdateAnimBg="0"/>
      <p:bldP spid="48152" grpId="0"/>
      <p:bldP spid="23" grpId="0" animBg="1" autoUpdateAnimBg="0"/>
      <p:bldP spid="24" grpId="0" animBg="1"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AutoShape 2"/>
          <p:cNvSpPr>
            <a:spLocks noChangeArrowheads="1"/>
          </p:cNvSpPr>
          <p:nvPr/>
        </p:nvSpPr>
        <p:spPr bwMode="auto">
          <a:xfrm>
            <a:off x="8804275" y="174625"/>
            <a:ext cx="187325" cy="265113"/>
          </a:xfrm>
          <a:prstGeom prst="star5">
            <a:avLst/>
          </a:prstGeom>
          <a:solidFill>
            <a:srgbClr val="3366FF"/>
          </a:solidFill>
          <a:ln w="38100">
            <a:solidFill>
              <a:srgbClr val="0000CC"/>
            </a:solidFill>
            <a:miter lim="800000"/>
            <a:headEnd/>
            <a:tailEnd/>
          </a:ln>
          <a:effectLst/>
        </p:spPr>
        <p:txBody>
          <a:bodyPr wrap="none" anchor="ctr"/>
          <a:lstStyle/>
          <a:p>
            <a:pPr algn="ctr" eaLnBrk="0" hangingPunct="0">
              <a:defRPr/>
            </a:pPr>
            <a:endParaRPr lang="en-US" sz="2400">
              <a:latin typeface="Times New Roman" pitchFamily="18" charset="0"/>
            </a:endParaRPr>
          </a:p>
        </p:txBody>
      </p:sp>
      <p:sp>
        <p:nvSpPr>
          <p:cNvPr id="34819" name="Rectangle 3"/>
          <p:cNvSpPr>
            <a:spLocks noChangeArrowheads="1"/>
          </p:cNvSpPr>
          <p:nvPr/>
        </p:nvSpPr>
        <p:spPr bwMode="auto">
          <a:xfrm>
            <a:off x="346075" y="490538"/>
            <a:ext cx="85820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eaLnBrk="1" hangingPunct="1">
              <a:buFont typeface="Wingdings" panose="05000000000000000000" pitchFamily="2" charset="2"/>
              <a:buNone/>
            </a:pPr>
            <a:r>
              <a:rPr lang="en-GB" altLang="en-US" sz="2400" b="1">
                <a:solidFill>
                  <a:srgbClr val="000000"/>
                </a:solidFill>
                <a:latin typeface="Comic Sans MS" panose="030F0702030302020204" pitchFamily="66" charset="0"/>
              </a:rPr>
              <a:t>Here are some common errors found in force diagrams.</a:t>
            </a:r>
            <a:endParaRPr lang="en-US" altLang="en-US" sz="2400" b="1">
              <a:solidFill>
                <a:srgbClr val="000000"/>
              </a:solidFill>
              <a:latin typeface="Comic Sans MS" panose="030F0702030302020204" pitchFamily="66" charset="0"/>
            </a:endParaRPr>
          </a:p>
        </p:txBody>
      </p:sp>
      <p:sp>
        <p:nvSpPr>
          <p:cNvPr id="59396" name="Rectangle 4"/>
          <p:cNvSpPr>
            <a:spLocks noChangeArrowheads="1"/>
          </p:cNvSpPr>
          <p:nvPr/>
        </p:nvSpPr>
        <p:spPr bwMode="auto">
          <a:xfrm>
            <a:off x="373063" y="1107457"/>
            <a:ext cx="7756525"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marL="354013" indent="-354013"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eaLnBrk="1" hangingPunct="1">
              <a:buFontTx/>
              <a:buChar char="•"/>
            </a:pPr>
            <a:r>
              <a:rPr lang="en-GB" altLang="en-US" sz="2400" b="1">
                <a:solidFill>
                  <a:srgbClr val="000000"/>
                </a:solidFill>
                <a:latin typeface="Comic Sans MS" panose="030F0702030302020204" pitchFamily="66" charset="0"/>
              </a:rPr>
              <a:t>Diagrams are too small to clearly see forces, velocities, accelerations, lengths and angles.</a:t>
            </a:r>
            <a:endParaRPr lang="en-US" altLang="en-US" sz="2400" b="1">
              <a:solidFill>
                <a:srgbClr val="000000"/>
              </a:solidFill>
              <a:latin typeface="Comic Sans MS" panose="030F0702030302020204" pitchFamily="66" charset="0"/>
            </a:endParaRPr>
          </a:p>
        </p:txBody>
      </p:sp>
      <p:sp>
        <p:nvSpPr>
          <p:cNvPr id="59397" name="Rectangle 5"/>
          <p:cNvSpPr>
            <a:spLocks noChangeArrowheads="1"/>
          </p:cNvSpPr>
          <p:nvPr/>
        </p:nvSpPr>
        <p:spPr bwMode="auto">
          <a:xfrm>
            <a:off x="373063" y="2095676"/>
            <a:ext cx="50419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marL="354013" indent="-354013"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eaLnBrk="1" hangingPunct="1">
              <a:buFontTx/>
              <a:buChar char="•"/>
            </a:pPr>
            <a:r>
              <a:rPr lang="en-GB" altLang="en-US" sz="2400" b="1">
                <a:solidFill>
                  <a:srgbClr val="000000"/>
                </a:solidFill>
                <a:latin typeface="Comic Sans MS" panose="030F0702030302020204" pitchFamily="66" charset="0"/>
              </a:rPr>
              <a:t>Some forces are missed out.</a:t>
            </a:r>
            <a:endParaRPr lang="en-US" altLang="en-US" sz="2400" b="1">
              <a:solidFill>
                <a:srgbClr val="000000"/>
              </a:solidFill>
              <a:latin typeface="Comic Sans MS" panose="030F0702030302020204" pitchFamily="66" charset="0"/>
            </a:endParaRPr>
          </a:p>
        </p:txBody>
      </p:sp>
      <p:sp>
        <p:nvSpPr>
          <p:cNvPr id="59398" name="Rectangle 6"/>
          <p:cNvSpPr>
            <a:spLocks noChangeArrowheads="1"/>
          </p:cNvSpPr>
          <p:nvPr/>
        </p:nvSpPr>
        <p:spPr bwMode="auto">
          <a:xfrm>
            <a:off x="373063" y="2718770"/>
            <a:ext cx="64579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marL="354013" indent="-354013"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eaLnBrk="1" hangingPunct="1">
              <a:buFontTx/>
              <a:buChar char="•"/>
            </a:pPr>
            <a:r>
              <a:rPr lang="en-GB" altLang="en-US" sz="2400" b="1">
                <a:solidFill>
                  <a:srgbClr val="000000"/>
                </a:solidFill>
                <a:latin typeface="Comic Sans MS" panose="030F0702030302020204" pitchFamily="66" charset="0"/>
              </a:rPr>
              <a:t>A force </a:t>
            </a:r>
            <a:r>
              <a:rPr lang="en-GB" altLang="en-US" sz="2400" b="1" u="sng">
                <a:solidFill>
                  <a:srgbClr val="000000"/>
                </a:solidFill>
                <a:latin typeface="Comic Sans MS" panose="030F0702030302020204" pitchFamily="66" charset="0"/>
              </a:rPr>
              <a:t>and</a:t>
            </a:r>
            <a:r>
              <a:rPr lang="en-GB" altLang="en-US" sz="2400" b="1">
                <a:solidFill>
                  <a:srgbClr val="000000"/>
                </a:solidFill>
                <a:latin typeface="Comic Sans MS" panose="030F0702030302020204" pitchFamily="66" charset="0"/>
              </a:rPr>
              <a:t> its components are shown.</a:t>
            </a:r>
            <a:endParaRPr lang="en-US" altLang="en-US" sz="2400" b="1">
              <a:solidFill>
                <a:srgbClr val="000000"/>
              </a:solidFill>
              <a:latin typeface="Comic Sans MS" panose="030F0702030302020204" pitchFamily="66" charset="0"/>
            </a:endParaRPr>
          </a:p>
        </p:txBody>
      </p:sp>
      <p:sp>
        <p:nvSpPr>
          <p:cNvPr id="59399" name="Rectangle 7"/>
          <p:cNvSpPr>
            <a:spLocks noChangeArrowheads="1"/>
          </p:cNvSpPr>
          <p:nvPr/>
        </p:nvSpPr>
        <p:spPr bwMode="auto">
          <a:xfrm>
            <a:off x="373063" y="3378376"/>
            <a:ext cx="85248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marL="354013" indent="-354013"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eaLnBrk="1" hangingPunct="1">
              <a:buFontTx/>
              <a:buChar char="•"/>
            </a:pPr>
            <a:r>
              <a:rPr lang="en-GB" altLang="en-US" sz="2400" b="1">
                <a:solidFill>
                  <a:srgbClr val="000000"/>
                </a:solidFill>
                <a:latin typeface="Comic Sans MS" panose="030F0702030302020204" pitchFamily="66" charset="0"/>
              </a:rPr>
              <a:t>Friction is put in the wrong direction or missed out.</a:t>
            </a:r>
            <a:endParaRPr lang="en-US" altLang="en-US" sz="2400" b="1">
              <a:solidFill>
                <a:srgbClr val="000000"/>
              </a:solidFill>
              <a:latin typeface="Comic Sans MS" panose="030F0702030302020204" pitchFamily="66" charset="0"/>
            </a:endParaRPr>
          </a:p>
        </p:txBody>
      </p:sp>
      <p:sp>
        <p:nvSpPr>
          <p:cNvPr id="59400" name="Rectangle 8"/>
          <p:cNvSpPr>
            <a:spLocks noChangeArrowheads="1"/>
          </p:cNvSpPr>
          <p:nvPr/>
        </p:nvSpPr>
        <p:spPr bwMode="auto">
          <a:xfrm>
            <a:off x="373063" y="4088526"/>
            <a:ext cx="564673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marL="354013" indent="-354013"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eaLnBrk="1" hangingPunct="1">
              <a:buFontTx/>
              <a:buChar char="•"/>
            </a:pPr>
            <a:r>
              <a:rPr lang="en-GB" altLang="en-US" sz="2400" b="1">
                <a:solidFill>
                  <a:srgbClr val="000000"/>
                </a:solidFill>
                <a:latin typeface="Comic Sans MS" panose="030F0702030302020204" pitchFamily="66" charset="0"/>
              </a:rPr>
              <a:t>Mass is shown instead of weight.</a:t>
            </a:r>
            <a:endParaRPr lang="en-US" altLang="en-US" sz="2400" b="1">
              <a:solidFill>
                <a:srgbClr val="000000"/>
              </a:solidFill>
              <a:latin typeface="Comic Sans MS" panose="030F0702030302020204" pitchFamily="66" charset="0"/>
            </a:endParaRPr>
          </a:p>
        </p:txBody>
      </p:sp>
      <p:pic>
        <p:nvPicPr>
          <p:cNvPr id="59402" name="Picture 10" descr="notepa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22267" y="4584876"/>
            <a:ext cx="1320800" cy="1157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9396"/>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9397"/>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9398"/>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9399"/>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9400"/>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59402"/>
                                        </p:tgtEl>
                                        <p:attrNameLst>
                                          <p:attrName>style.visibility</p:attrName>
                                        </p:attrNameLst>
                                      </p:cBhvr>
                                      <p:to>
                                        <p:strVal val="visible"/>
                                      </p:to>
                                    </p:set>
                                  </p:childTnLst>
                                </p:cTn>
                              </p:par>
                            </p:childTnLst>
                          </p:cTn>
                        </p:par>
                        <p:par>
                          <p:cTn id="27" fill="hold" nodeType="afterGroup">
                            <p:stCondLst>
                              <p:cond delay="0"/>
                            </p:stCondLst>
                            <p:childTnLst>
                              <p:par>
                                <p:cTn id="28" presetID="1" presetClass="entr" presetSubtype="0" fill="hold" grpId="0" nodeType="afterEffect">
                                  <p:stCondLst>
                                    <p:cond delay="0"/>
                                  </p:stCondLst>
                                  <p:childTnLst>
                                    <p:set>
                                      <p:cBhvr>
                                        <p:cTn id="29" dur="1" fill="hold">
                                          <p:stCondLst>
                                            <p:cond delay="499"/>
                                          </p:stCondLst>
                                        </p:cTn>
                                        <p:tgtEl>
                                          <p:spTgt spid="5939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394" grpId="0" animBg="1" autoUpdateAnimBg="0"/>
      <p:bldP spid="59396" grpId="0"/>
      <p:bldP spid="59397" grpId="0"/>
      <p:bldP spid="59398" grpId="0"/>
      <p:bldP spid="59399" grpId="0"/>
      <p:bldP spid="5940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6" descr="2184632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06550" y="930275"/>
            <a:ext cx="5942013" cy="524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ext Box 4"/>
          <p:cNvSpPr txBox="1">
            <a:spLocks noChangeArrowheads="1"/>
          </p:cNvSpPr>
          <p:nvPr/>
        </p:nvSpPr>
        <p:spPr bwMode="auto">
          <a:xfrm>
            <a:off x="536575" y="2184400"/>
            <a:ext cx="808196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tabLst>
                <a:tab pos="631825" algn="l"/>
              </a:tabLst>
              <a:defRPr>
                <a:solidFill>
                  <a:schemeClr val="tx1"/>
                </a:solidFill>
                <a:latin typeface="Arial" panose="020B0604020202020204" pitchFamily="34" charset="0"/>
              </a:defRPr>
            </a:lvl1pPr>
            <a:lvl2pPr marL="742950" indent="-285750" eaLnBrk="0" hangingPunct="0">
              <a:tabLst>
                <a:tab pos="631825" algn="l"/>
              </a:tabLst>
              <a:defRPr>
                <a:solidFill>
                  <a:schemeClr val="tx1"/>
                </a:solidFill>
                <a:latin typeface="Arial" panose="020B0604020202020204" pitchFamily="34" charset="0"/>
              </a:defRPr>
            </a:lvl2pPr>
            <a:lvl3pPr marL="1143000" indent="-228600" eaLnBrk="0" hangingPunct="0">
              <a:tabLst>
                <a:tab pos="631825" algn="l"/>
              </a:tabLst>
              <a:defRPr>
                <a:solidFill>
                  <a:schemeClr val="tx1"/>
                </a:solidFill>
                <a:latin typeface="Arial" panose="020B0604020202020204" pitchFamily="34" charset="0"/>
              </a:defRPr>
            </a:lvl3pPr>
            <a:lvl4pPr marL="1600200" indent="-228600" eaLnBrk="0" hangingPunct="0">
              <a:tabLst>
                <a:tab pos="631825" algn="l"/>
              </a:tabLst>
              <a:defRPr>
                <a:solidFill>
                  <a:schemeClr val="tx1"/>
                </a:solidFill>
                <a:latin typeface="Arial" panose="020B0604020202020204" pitchFamily="34" charset="0"/>
              </a:defRPr>
            </a:lvl4pPr>
            <a:lvl5pPr marL="2057400" indent="-228600" eaLnBrk="0" hangingPunct="0">
              <a:tabLst>
                <a:tab pos="631825"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631825"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631825"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631825"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631825" algn="l"/>
              </a:tabLst>
              <a:defRPr>
                <a:solidFill>
                  <a:schemeClr val="tx1"/>
                </a:solidFill>
                <a:latin typeface="Arial" panose="020B0604020202020204" pitchFamily="34" charset="0"/>
              </a:defRPr>
            </a:lvl9pPr>
          </a:lstStyle>
          <a:p>
            <a:pPr algn="ctr">
              <a:spcBef>
                <a:spcPct val="20000"/>
              </a:spcBef>
            </a:pPr>
            <a:r>
              <a:rPr lang="en-GB" altLang="en-US" sz="2400" b="1">
                <a:latin typeface="Comic Sans MS" panose="030F0702030302020204" pitchFamily="66" charset="0"/>
              </a:rPr>
              <a:t>The summary page follows in a form suitable for photocopying.</a:t>
            </a:r>
            <a:endParaRPr lang="en-GB" altLang="en-US" sz="2600" b="1">
              <a:latin typeface="Times New Roman" panose="02020603050405020304" pitchFamily="18" charset="0"/>
              <a:sym typeface="Symbol" panose="05050102010706020507" pitchFamily="18" charset="2"/>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962" name="Group 22"/>
          <p:cNvGrpSpPr>
            <a:grpSpLocks/>
          </p:cNvGrpSpPr>
          <p:nvPr/>
        </p:nvGrpSpPr>
        <p:grpSpPr bwMode="auto">
          <a:xfrm>
            <a:off x="377825" y="1970088"/>
            <a:ext cx="8351838" cy="3394075"/>
            <a:chOff x="238" y="1241"/>
            <a:chExt cx="5261" cy="2138"/>
          </a:xfrm>
        </p:grpSpPr>
        <p:sp>
          <p:nvSpPr>
            <p:cNvPr id="40967" name="Rectangle 6"/>
            <p:cNvSpPr>
              <a:spLocks noChangeArrowheads="1"/>
            </p:cNvSpPr>
            <p:nvPr/>
          </p:nvSpPr>
          <p:spPr bwMode="auto">
            <a:xfrm>
              <a:off x="238" y="1241"/>
              <a:ext cx="1660"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marL="541338" indent="-541338"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eaLnBrk="1" hangingPunct="1">
                <a:buFont typeface="Wingdings" panose="05000000000000000000" pitchFamily="2" charset="2"/>
                <a:buChar char="Ø"/>
              </a:pPr>
              <a:r>
                <a:rPr lang="en-GB" altLang="en-US" sz="1600" b="1">
                  <a:solidFill>
                    <a:srgbClr val="000000"/>
                  </a:solidFill>
                  <a:latin typeface="Comic Sans MS" panose="030F0702030302020204" pitchFamily="66" charset="0"/>
                </a:rPr>
                <a:t>Force is a vector.</a:t>
              </a:r>
              <a:endParaRPr lang="en-US" altLang="en-US" sz="1600" b="1">
                <a:solidFill>
                  <a:srgbClr val="000000"/>
                </a:solidFill>
                <a:latin typeface="Comic Sans MS" panose="030F0702030302020204" pitchFamily="66" charset="0"/>
              </a:endParaRPr>
            </a:p>
          </p:txBody>
        </p:sp>
        <p:sp>
          <p:nvSpPr>
            <p:cNvPr id="40968" name="Rectangle 8"/>
            <p:cNvSpPr>
              <a:spLocks noChangeArrowheads="1"/>
            </p:cNvSpPr>
            <p:nvPr/>
          </p:nvSpPr>
          <p:spPr bwMode="auto">
            <a:xfrm>
              <a:off x="238" y="1652"/>
              <a:ext cx="3901"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marL="541338" indent="-541338"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eaLnBrk="1" hangingPunct="1">
                <a:buFont typeface="Wingdings" panose="05000000000000000000" pitchFamily="2" charset="2"/>
                <a:buChar char="Ø"/>
              </a:pPr>
              <a:r>
                <a:rPr lang="en-GB" altLang="en-US" sz="1600" b="1">
                  <a:solidFill>
                    <a:srgbClr val="000000"/>
                  </a:solidFill>
                  <a:latin typeface="Comic Sans MS" panose="030F0702030302020204" pitchFamily="66" charset="0"/>
                </a:rPr>
                <a:t>Arrow used in diagrams for force:</a:t>
              </a:r>
              <a:endParaRPr lang="en-US" altLang="en-US" sz="1600" b="1">
                <a:solidFill>
                  <a:srgbClr val="000000"/>
                </a:solidFill>
                <a:latin typeface="Comic Sans MS" panose="030F0702030302020204" pitchFamily="66" charset="0"/>
              </a:endParaRPr>
            </a:p>
          </p:txBody>
        </p:sp>
        <p:grpSp>
          <p:nvGrpSpPr>
            <p:cNvPr id="40969" name="Group 20"/>
            <p:cNvGrpSpPr>
              <a:grpSpLocks/>
            </p:cNvGrpSpPr>
            <p:nvPr/>
          </p:nvGrpSpPr>
          <p:grpSpPr bwMode="auto">
            <a:xfrm>
              <a:off x="2873" y="1729"/>
              <a:ext cx="408" cy="91"/>
              <a:chOff x="2884" y="1861"/>
              <a:chExt cx="408" cy="91"/>
            </a:xfrm>
          </p:grpSpPr>
          <p:sp>
            <p:nvSpPr>
              <p:cNvPr id="40979" name="Line 10"/>
              <p:cNvSpPr>
                <a:spLocks noChangeShapeType="1"/>
              </p:cNvSpPr>
              <p:nvPr/>
            </p:nvSpPr>
            <p:spPr bwMode="auto">
              <a:xfrm rot="16200000" flipH="1">
                <a:off x="3088" y="1703"/>
                <a:ext cx="0" cy="408"/>
              </a:xfrm>
              <a:prstGeom prst="line">
                <a:avLst/>
              </a:prstGeom>
              <a:noFill/>
              <a:ln w="25400">
                <a:solidFill>
                  <a:srgbClr val="000000"/>
                </a:solidFill>
                <a:round/>
                <a:headEnd/>
                <a:tailEnd type="arrow" w="lg" len="lg"/>
              </a:ln>
              <a:extLst>
                <a:ext uri="{909E8E84-426E-40DD-AFC4-6F175D3DCCD1}">
                  <a14:hiddenFill xmlns:a14="http://schemas.microsoft.com/office/drawing/2010/main">
                    <a:noFill/>
                  </a14:hiddenFill>
                </a:ext>
              </a:extLst>
            </p:spPr>
            <p:txBody>
              <a:bodyPr/>
              <a:lstStyle/>
              <a:p>
                <a:endParaRPr lang="en-GB"/>
              </a:p>
            </p:txBody>
          </p:sp>
          <p:sp>
            <p:nvSpPr>
              <p:cNvPr id="40980" name="Line 11"/>
              <p:cNvSpPr>
                <a:spLocks noChangeShapeType="1"/>
              </p:cNvSpPr>
              <p:nvPr/>
            </p:nvSpPr>
            <p:spPr bwMode="auto">
              <a:xfrm rot="16200000" flipH="1">
                <a:off x="3155" y="1907"/>
                <a:ext cx="91" cy="0"/>
              </a:xfrm>
              <a:prstGeom prst="line">
                <a:avLst/>
              </a:prstGeom>
              <a:noFill/>
              <a:ln w="2540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grpSp>
        <p:sp>
          <p:nvSpPr>
            <p:cNvPr id="40970" name="Rectangle 12"/>
            <p:cNvSpPr>
              <a:spLocks noChangeArrowheads="1"/>
            </p:cNvSpPr>
            <p:nvPr/>
          </p:nvSpPr>
          <p:spPr bwMode="auto">
            <a:xfrm>
              <a:off x="238" y="1894"/>
              <a:ext cx="2450"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marL="541338" indent="-541338"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eaLnBrk="1" hangingPunct="1">
                <a:buFont typeface="Wingdings" panose="05000000000000000000" pitchFamily="2" charset="2"/>
                <a:buChar char="Ø"/>
              </a:pPr>
              <a:r>
                <a:rPr lang="en-GB" altLang="en-US" sz="1600" b="1">
                  <a:solidFill>
                    <a:srgbClr val="000000"/>
                  </a:solidFill>
                  <a:latin typeface="Comic Sans MS" panose="030F0702030302020204" pitchFamily="66" charset="0"/>
                </a:rPr>
                <a:t>Notation for forces:</a:t>
              </a:r>
              <a:endParaRPr lang="en-US" altLang="en-US" sz="1600" b="1">
                <a:solidFill>
                  <a:srgbClr val="000000"/>
                </a:solidFill>
                <a:latin typeface="Comic Sans MS" panose="030F0702030302020204" pitchFamily="66" charset="0"/>
              </a:endParaRPr>
            </a:p>
          </p:txBody>
        </p:sp>
        <p:sp>
          <p:nvSpPr>
            <p:cNvPr id="40971" name="Rectangle 13"/>
            <p:cNvSpPr>
              <a:spLocks noChangeArrowheads="1"/>
            </p:cNvSpPr>
            <p:nvPr/>
          </p:nvSpPr>
          <p:spPr bwMode="auto">
            <a:xfrm>
              <a:off x="624" y="2112"/>
              <a:ext cx="1588"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marL="355600" indent="-355600" eaLnBrk="0" hangingPunct="0">
                <a:tabLst>
                  <a:tab pos="1981200" algn="l"/>
                  <a:tab pos="2520950" algn="l"/>
                </a:tabLst>
                <a:defRPr>
                  <a:solidFill>
                    <a:schemeClr val="tx1"/>
                  </a:solidFill>
                  <a:latin typeface="Arial" panose="020B0604020202020204" pitchFamily="34" charset="0"/>
                </a:defRPr>
              </a:lvl1pPr>
              <a:lvl2pPr marL="742950" indent="-285750" eaLnBrk="0" hangingPunct="0">
                <a:tabLst>
                  <a:tab pos="1981200" algn="l"/>
                  <a:tab pos="2520950" algn="l"/>
                </a:tabLst>
                <a:defRPr>
                  <a:solidFill>
                    <a:schemeClr val="tx1"/>
                  </a:solidFill>
                  <a:latin typeface="Arial" panose="020B0604020202020204" pitchFamily="34" charset="0"/>
                </a:defRPr>
              </a:lvl2pPr>
              <a:lvl3pPr marL="1143000" indent="-228600" eaLnBrk="0" hangingPunct="0">
                <a:tabLst>
                  <a:tab pos="1981200" algn="l"/>
                  <a:tab pos="2520950" algn="l"/>
                </a:tabLst>
                <a:defRPr>
                  <a:solidFill>
                    <a:schemeClr val="tx1"/>
                  </a:solidFill>
                  <a:latin typeface="Arial" panose="020B0604020202020204" pitchFamily="34" charset="0"/>
                </a:defRPr>
              </a:lvl3pPr>
              <a:lvl4pPr marL="1600200" indent="-228600" eaLnBrk="0" hangingPunct="0">
                <a:tabLst>
                  <a:tab pos="1981200" algn="l"/>
                  <a:tab pos="2520950" algn="l"/>
                </a:tabLst>
                <a:defRPr>
                  <a:solidFill>
                    <a:schemeClr val="tx1"/>
                  </a:solidFill>
                  <a:latin typeface="Arial" panose="020B0604020202020204" pitchFamily="34" charset="0"/>
                </a:defRPr>
              </a:lvl4pPr>
              <a:lvl5pPr marL="2057400" indent="-228600" eaLnBrk="0" hangingPunct="0">
                <a:tabLst>
                  <a:tab pos="1981200"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981200"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981200"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981200"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981200" algn="l"/>
                  <a:tab pos="2520950" algn="l"/>
                </a:tabLst>
                <a:defRPr>
                  <a:solidFill>
                    <a:schemeClr val="tx1"/>
                  </a:solidFill>
                  <a:latin typeface="Arial" panose="020B0604020202020204" pitchFamily="34" charset="0"/>
                </a:defRPr>
              </a:lvl9pPr>
            </a:lstStyle>
            <a:p>
              <a:pPr eaLnBrk="1" hangingPunct="1">
                <a:buFontTx/>
                <a:buChar char="•"/>
              </a:pPr>
              <a:r>
                <a:rPr lang="en-GB" altLang="en-US" sz="1600" b="1">
                  <a:solidFill>
                    <a:srgbClr val="000000"/>
                  </a:solidFill>
                  <a:latin typeface="Comic Sans MS" panose="030F0702030302020204" pitchFamily="66" charset="0"/>
                </a:rPr>
                <a:t>Weight:	</a:t>
              </a:r>
              <a:r>
                <a:rPr lang="en-GB" altLang="en-US" sz="1600" b="1" i="1">
                  <a:solidFill>
                    <a:srgbClr val="000000"/>
                  </a:solidFill>
                  <a:latin typeface="Times New Roman" panose="02020603050405020304" pitchFamily="18" charset="0"/>
                </a:rPr>
                <a:t>W</a:t>
              </a:r>
              <a:endParaRPr lang="en-US" altLang="en-US" sz="1600" b="1" i="1">
                <a:solidFill>
                  <a:srgbClr val="000000"/>
                </a:solidFill>
                <a:latin typeface="Times New Roman" panose="02020603050405020304" pitchFamily="18" charset="0"/>
              </a:endParaRPr>
            </a:p>
          </p:txBody>
        </p:sp>
        <p:sp>
          <p:nvSpPr>
            <p:cNvPr id="40972" name="Rectangle 14"/>
            <p:cNvSpPr>
              <a:spLocks noChangeArrowheads="1"/>
            </p:cNvSpPr>
            <p:nvPr/>
          </p:nvSpPr>
          <p:spPr bwMode="auto">
            <a:xfrm>
              <a:off x="2659" y="2122"/>
              <a:ext cx="1588"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marL="355600" indent="-355600" eaLnBrk="0" hangingPunct="0">
                <a:tabLst>
                  <a:tab pos="1981200" algn="l"/>
                  <a:tab pos="2520950" algn="l"/>
                </a:tabLst>
                <a:defRPr>
                  <a:solidFill>
                    <a:schemeClr val="tx1"/>
                  </a:solidFill>
                  <a:latin typeface="Arial" panose="020B0604020202020204" pitchFamily="34" charset="0"/>
                </a:defRPr>
              </a:lvl1pPr>
              <a:lvl2pPr marL="742950" indent="-285750" eaLnBrk="0" hangingPunct="0">
                <a:tabLst>
                  <a:tab pos="1981200" algn="l"/>
                  <a:tab pos="2520950" algn="l"/>
                </a:tabLst>
                <a:defRPr>
                  <a:solidFill>
                    <a:schemeClr val="tx1"/>
                  </a:solidFill>
                  <a:latin typeface="Arial" panose="020B0604020202020204" pitchFamily="34" charset="0"/>
                </a:defRPr>
              </a:lvl2pPr>
              <a:lvl3pPr marL="1143000" indent="-228600" eaLnBrk="0" hangingPunct="0">
                <a:tabLst>
                  <a:tab pos="1981200" algn="l"/>
                  <a:tab pos="2520950" algn="l"/>
                </a:tabLst>
                <a:defRPr>
                  <a:solidFill>
                    <a:schemeClr val="tx1"/>
                  </a:solidFill>
                  <a:latin typeface="Arial" panose="020B0604020202020204" pitchFamily="34" charset="0"/>
                </a:defRPr>
              </a:lvl3pPr>
              <a:lvl4pPr marL="1600200" indent="-228600" eaLnBrk="0" hangingPunct="0">
                <a:tabLst>
                  <a:tab pos="1981200" algn="l"/>
                  <a:tab pos="2520950" algn="l"/>
                </a:tabLst>
                <a:defRPr>
                  <a:solidFill>
                    <a:schemeClr val="tx1"/>
                  </a:solidFill>
                  <a:latin typeface="Arial" panose="020B0604020202020204" pitchFamily="34" charset="0"/>
                </a:defRPr>
              </a:lvl4pPr>
              <a:lvl5pPr marL="2057400" indent="-228600" eaLnBrk="0" hangingPunct="0">
                <a:tabLst>
                  <a:tab pos="1981200"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981200"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981200"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981200"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981200" algn="l"/>
                  <a:tab pos="2520950" algn="l"/>
                </a:tabLst>
                <a:defRPr>
                  <a:solidFill>
                    <a:schemeClr val="tx1"/>
                  </a:solidFill>
                  <a:latin typeface="Arial" panose="020B0604020202020204" pitchFamily="34" charset="0"/>
                </a:defRPr>
              </a:lvl9pPr>
            </a:lstStyle>
            <a:p>
              <a:pPr eaLnBrk="1" hangingPunct="1">
                <a:buFontTx/>
                <a:buChar char="•"/>
              </a:pPr>
              <a:r>
                <a:rPr lang="en-GB" altLang="en-US" sz="1600" b="1">
                  <a:solidFill>
                    <a:srgbClr val="000000"/>
                  </a:solidFill>
                  <a:latin typeface="Comic Sans MS" panose="030F0702030302020204" pitchFamily="66" charset="0"/>
                </a:rPr>
                <a:t>Tension:	</a:t>
              </a:r>
              <a:r>
                <a:rPr lang="en-GB" altLang="en-US" sz="1600" b="1" i="1">
                  <a:solidFill>
                    <a:srgbClr val="000000"/>
                  </a:solidFill>
                  <a:latin typeface="Times New Roman" panose="02020603050405020304" pitchFamily="18" charset="0"/>
                </a:rPr>
                <a:t>T</a:t>
              </a:r>
              <a:endParaRPr lang="en-US" altLang="en-US" sz="1600" b="1" i="1">
                <a:solidFill>
                  <a:srgbClr val="000000"/>
                </a:solidFill>
                <a:latin typeface="Times New Roman" panose="02020603050405020304" pitchFamily="18" charset="0"/>
              </a:endParaRPr>
            </a:p>
          </p:txBody>
        </p:sp>
        <p:sp>
          <p:nvSpPr>
            <p:cNvPr id="40973" name="Rectangle 15"/>
            <p:cNvSpPr>
              <a:spLocks noChangeArrowheads="1"/>
            </p:cNvSpPr>
            <p:nvPr/>
          </p:nvSpPr>
          <p:spPr bwMode="auto">
            <a:xfrm>
              <a:off x="624" y="2483"/>
              <a:ext cx="2813"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marL="355600" indent="-355600" eaLnBrk="0" hangingPunct="0">
                <a:tabLst>
                  <a:tab pos="1981200" algn="l"/>
                  <a:tab pos="2520950" algn="l"/>
                  <a:tab pos="3233738" algn="l"/>
                  <a:tab pos="3403600" algn="l"/>
                </a:tabLst>
                <a:defRPr>
                  <a:solidFill>
                    <a:schemeClr val="tx1"/>
                  </a:solidFill>
                  <a:latin typeface="Arial" panose="020B0604020202020204" pitchFamily="34" charset="0"/>
                </a:defRPr>
              </a:lvl1pPr>
              <a:lvl2pPr marL="742950" indent="-285750" eaLnBrk="0" hangingPunct="0">
                <a:tabLst>
                  <a:tab pos="1981200" algn="l"/>
                  <a:tab pos="2520950" algn="l"/>
                  <a:tab pos="3233738" algn="l"/>
                  <a:tab pos="3403600" algn="l"/>
                </a:tabLst>
                <a:defRPr>
                  <a:solidFill>
                    <a:schemeClr val="tx1"/>
                  </a:solidFill>
                  <a:latin typeface="Arial" panose="020B0604020202020204" pitchFamily="34" charset="0"/>
                </a:defRPr>
              </a:lvl2pPr>
              <a:lvl3pPr marL="1143000" indent="-228600" eaLnBrk="0" hangingPunct="0">
                <a:tabLst>
                  <a:tab pos="1981200" algn="l"/>
                  <a:tab pos="2520950" algn="l"/>
                  <a:tab pos="3233738" algn="l"/>
                  <a:tab pos="3403600" algn="l"/>
                </a:tabLst>
                <a:defRPr>
                  <a:solidFill>
                    <a:schemeClr val="tx1"/>
                  </a:solidFill>
                  <a:latin typeface="Arial" panose="020B0604020202020204" pitchFamily="34" charset="0"/>
                </a:defRPr>
              </a:lvl3pPr>
              <a:lvl4pPr marL="1600200" indent="-228600" eaLnBrk="0" hangingPunct="0">
                <a:tabLst>
                  <a:tab pos="1981200" algn="l"/>
                  <a:tab pos="2520950" algn="l"/>
                  <a:tab pos="3233738" algn="l"/>
                  <a:tab pos="3403600" algn="l"/>
                </a:tabLst>
                <a:defRPr>
                  <a:solidFill>
                    <a:schemeClr val="tx1"/>
                  </a:solidFill>
                  <a:latin typeface="Arial" panose="020B0604020202020204" pitchFamily="34" charset="0"/>
                </a:defRPr>
              </a:lvl4pPr>
              <a:lvl5pPr marL="2057400" indent="-228600" eaLnBrk="0" hangingPunct="0">
                <a:tabLst>
                  <a:tab pos="1981200" algn="l"/>
                  <a:tab pos="2520950" algn="l"/>
                  <a:tab pos="3233738" algn="l"/>
                  <a:tab pos="340360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981200" algn="l"/>
                  <a:tab pos="2520950" algn="l"/>
                  <a:tab pos="3233738" algn="l"/>
                  <a:tab pos="340360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981200" algn="l"/>
                  <a:tab pos="2520950" algn="l"/>
                  <a:tab pos="3233738" algn="l"/>
                  <a:tab pos="340360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981200" algn="l"/>
                  <a:tab pos="2520950" algn="l"/>
                  <a:tab pos="3233738" algn="l"/>
                  <a:tab pos="340360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981200" algn="l"/>
                  <a:tab pos="2520950" algn="l"/>
                  <a:tab pos="3233738" algn="l"/>
                  <a:tab pos="3403600" algn="l"/>
                </a:tabLst>
                <a:defRPr>
                  <a:solidFill>
                    <a:schemeClr val="tx1"/>
                  </a:solidFill>
                  <a:latin typeface="Arial" panose="020B0604020202020204" pitchFamily="34" charset="0"/>
                </a:defRPr>
              </a:lvl9pPr>
            </a:lstStyle>
            <a:p>
              <a:pPr eaLnBrk="1" hangingPunct="1">
                <a:buFontTx/>
                <a:buChar char="•"/>
              </a:pPr>
              <a:r>
                <a:rPr lang="en-GB" altLang="en-US" sz="1600" b="1">
                  <a:solidFill>
                    <a:srgbClr val="000000"/>
                  </a:solidFill>
                  <a:latin typeface="Comic Sans MS" panose="030F0702030302020204" pitchFamily="66" charset="0"/>
                </a:rPr>
                <a:t>Normal Reaction:	</a:t>
              </a:r>
              <a:r>
                <a:rPr lang="en-GB" altLang="en-US" sz="1600" b="1" i="1">
                  <a:solidFill>
                    <a:srgbClr val="000000"/>
                  </a:solidFill>
                  <a:latin typeface="Times New Roman" panose="02020603050405020304" pitchFamily="18" charset="0"/>
                </a:rPr>
                <a:t>N </a:t>
              </a:r>
              <a:r>
                <a:rPr lang="en-GB" altLang="en-US" sz="1600" b="1">
                  <a:solidFill>
                    <a:srgbClr val="000000"/>
                  </a:solidFill>
                  <a:latin typeface="Comic Sans MS" panose="030F0702030302020204" pitchFamily="66" charset="0"/>
                </a:rPr>
                <a:t>or</a:t>
              </a:r>
              <a:r>
                <a:rPr lang="en-GB" altLang="en-US" sz="1600" b="1" i="1">
                  <a:solidFill>
                    <a:srgbClr val="000000"/>
                  </a:solidFill>
                  <a:latin typeface="Times New Roman" panose="02020603050405020304" pitchFamily="18" charset="0"/>
                </a:rPr>
                <a:t> R</a:t>
              </a:r>
              <a:endParaRPr lang="en-US" altLang="en-US" sz="1600" b="1" i="1">
                <a:solidFill>
                  <a:srgbClr val="000000"/>
                </a:solidFill>
                <a:latin typeface="Times New Roman" panose="02020603050405020304" pitchFamily="18" charset="0"/>
              </a:endParaRPr>
            </a:p>
          </p:txBody>
        </p:sp>
        <p:sp>
          <p:nvSpPr>
            <p:cNvPr id="40974" name="Rectangle 16"/>
            <p:cNvSpPr>
              <a:spLocks noChangeArrowheads="1"/>
            </p:cNvSpPr>
            <p:nvPr/>
          </p:nvSpPr>
          <p:spPr bwMode="auto">
            <a:xfrm>
              <a:off x="3571" y="2484"/>
              <a:ext cx="1588"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marL="355600" indent="-355600" eaLnBrk="0" hangingPunct="0">
                <a:tabLst>
                  <a:tab pos="1981200" algn="l"/>
                  <a:tab pos="2520950" algn="l"/>
                </a:tabLst>
                <a:defRPr>
                  <a:solidFill>
                    <a:schemeClr val="tx1"/>
                  </a:solidFill>
                  <a:latin typeface="Arial" panose="020B0604020202020204" pitchFamily="34" charset="0"/>
                </a:defRPr>
              </a:lvl1pPr>
              <a:lvl2pPr marL="742950" indent="-285750" eaLnBrk="0" hangingPunct="0">
                <a:tabLst>
                  <a:tab pos="1981200" algn="l"/>
                  <a:tab pos="2520950" algn="l"/>
                </a:tabLst>
                <a:defRPr>
                  <a:solidFill>
                    <a:schemeClr val="tx1"/>
                  </a:solidFill>
                  <a:latin typeface="Arial" panose="020B0604020202020204" pitchFamily="34" charset="0"/>
                </a:defRPr>
              </a:lvl2pPr>
              <a:lvl3pPr marL="1143000" indent="-228600" eaLnBrk="0" hangingPunct="0">
                <a:tabLst>
                  <a:tab pos="1981200" algn="l"/>
                  <a:tab pos="2520950" algn="l"/>
                </a:tabLst>
                <a:defRPr>
                  <a:solidFill>
                    <a:schemeClr val="tx1"/>
                  </a:solidFill>
                  <a:latin typeface="Arial" panose="020B0604020202020204" pitchFamily="34" charset="0"/>
                </a:defRPr>
              </a:lvl3pPr>
              <a:lvl4pPr marL="1600200" indent="-228600" eaLnBrk="0" hangingPunct="0">
                <a:tabLst>
                  <a:tab pos="1981200" algn="l"/>
                  <a:tab pos="2520950" algn="l"/>
                </a:tabLst>
                <a:defRPr>
                  <a:solidFill>
                    <a:schemeClr val="tx1"/>
                  </a:solidFill>
                  <a:latin typeface="Arial" panose="020B0604020202020204" pitchFamily="34" charset="0"/>
                </a:defRPr>
              </a:lvl4pPr>
              <a:lvl5pPr marL="2057400" indent="-228600" eaLnBrk="0" hangingPunct="0">
                <a:tabLst>
                  <a:tab pos="1981200"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981200"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981200"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981200"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981200" algn="l"/>
                  <a:tab pos="2520950" algn="l"/>
                </a:tabLst>
                <a:defRPr>
                  <a:solidFill>
                    <a:schemeClr val="tx1"/>
                  </a:solidFill>
                  <a:latin typeface="Arial" panose="020B0604020202020204" pitchFamily="34" charset="0"/>
                </a:defRPr>
              </a:lvl9pPr>
            </a:lstStyle>
            <a:p>
              <a:pPr eaLnBrk="1" hangingPunct="1">
                <a:buFontTx/>
                <a:buChar char="•"/>
              </a:pPr>
              <a:r>
                <a:rPr lang="en-GB" altLang="en-US" sz="1600" b="1">
                  <a:solidFill>
                    <a:srgbClr val="000000"/>
                  </a:solidFill>
                  <a:latin typeface="Comic Sans MS" panose="030F0702030302020204" pitchFamily="66" charset="0"/>
                </a:rPr>
                <a:t>Friction:	</a:t>
              </a:r>
              <a:r>
                <a:rPr lang="en-GB" altLang="en-US" sz="1600" b="1" i="1">
                  <a:solidFill>
                    <a:srgbClr val="000000"/>
                  </a:solidFill>
                  <a:latin typeface="Times New Roman" panose="02020603050405020304" pitchFamily="18" charset="0"/>
                </a:rPr>
                <a:t>F</a:t>
              </a:r>
              <a:r>
                <a:rPr lang="en-GB" altLang="en-US" sz="1600" b="1" i="1" baseline="-25000">
                  <a:solidFill>
                    <a:srgbClr val="000000"/>
                  </a:solidFill>
                  <a:latin typeface="Times New Roman" panose="02020603050405020304" pitchFamily="18" charset="0"/>
                </a:rPr>
                <a:t>r</a:t>
              </a:r>
              <a:endParaRPr lang="en-US" altLang="en-US" sz="1600" b="1" i="1" baseline="-25000">
                <a:solidFill>
                  <a:srgbClr val="000000"/>
                </a:solidFill>
                <a:latin typeface="Times New Roman" panose="02020603050405020304" pitchFamily="18" charset="0"/>
              </a:endParaRPr>
            </a:p>
          </p:txBody>
        </p:sp>
        <p:sp>
          <p:nvSpPr>
            <p:cNvPr id="40975" name="Rectangle 17"/>
            <p:cNvSpPr>
              <a:spLocks noChangeArrowheads="1"/>
            </p:cNvSpPr>
            <p:nvPr/>
          </p:nvSpPr>
          <p:spPr bwMode="auto">
            <a:xfrm>
              <a:off x="603" y="2289"/>
              <a:ext cx="3389"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nchor="ct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buFont typeface="Wingdings" panose="05000000000000000000" pitchFamily="2" charset="2"/>
                <a:buNone/>
              </a:pPr>
              <a:r>
                <a:rPr lang="en-GB" altLang="en-US" sz="1600" b="1">
                  <a:latin typeface="Comic Sans MS" panose="030F0702030302020204" pitchFamily="66" charset="0"/>
                </a:rPr>
                <a:t>Components of the contact force:</a:t>
              </a:r>
              <a:endParaRPr lang="en-US" altLang="en-US" sz="1600" b="1">
                <a:latin typeface="Comic Sans MS" panose="030F0702030302020204" pitchFamily="66" charset="0"/>
              </a:endParaRPr>
            </a:p>
          </p:txBody>
        </p:sp>
        <p:sp>
          <p:nvSpPr>
            <p:cNvPr id="40976" name="Rectangle 18"/>
            <p:cNvSpPr>
              <a:spLocks noChangeArrowheads="1"/>
            </p:cNvSpPr>
            <p:nvPr/>
          </p:nvSpPr>
          <p:spPr bwMode="auto">
            <a:xfrm>
              <a:off x="238" y="2701"/>
              <a:ext cx="5261" cy="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nchor="ctr">
              <a:spAutoFit/>
            </a:bodyPr>
            <a:lstStyle>
              <a:lvl1pPr marL="541338" indent="-541338"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buFont typeface="Wingdings" panose="05000000000000000000" pitchFamily="2" charset="2"/>
                <a:buChar char="Ø"/>
              </a:pPr>
              <a:r>
                <a:rPr lang="en-US" altLang="en-US" sz="1600" b="1">
                  <a:latin typeface="Comic Sans MS" panose="030F0702030302020204" pitchFamily="66" charset="0"/>
                </a:rPr>
                <a:t>Newton’s </a:t>
              </a:r>
              <a:r>
                <a:rPr lang="en-US" altLang="en-US" sz="1600" b="1">
                  <a:latin typeface="Times New Roman" panose="02020603050405020304" pitchFamily="18" charset="0"/>
                </a:rPr>
                <a:t>1</a:t>
              </a:r>
              <a:r>
                <a:rPr lang="en-US" altLang="en-US" sz="1600" b="1" baseline="30000">
                  <a:latin typeface="Comic Sans MS" panose="030F0702030302020204" pitchFamily="66" charset="0"/>
                </a:rPr>
                <a:t>st</a:t>
              </a:r>
              <a:r>
                <a:rPr lang="en-US" altLang="en-US" sz="1600" b="1">
                  <a:latin typeface="Comic Sans MS" panose="030F0702030302020204" pitchFamily="66" charset="0"/>
                </a:rPr>
                <a:t> Law: A body stays at rest, or continues to move with constant velocity, unless a resultant force acts on it.</a:t>
              </a:r>
            </a:p>
          </p:txBody>
        </p:sp>
        <p:sp>
          <p:nvSpPr>
            <p:cNvPr id="40977" name="Rectangle 19"/>
            <p:cNvSpPr>
              <a:spLocks noChangeArrowheads="1"/>
            </p:cNvSpPr>
            <p:nvPr/>
          </p:nvSpPr>
          <p:spPr bwMode="auto">
            <a:xfrm>
              <a:off x="243" y="1446"/>
              <a:ext cx="2655"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marL="541338" indent="-541338"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eaLnBrk="1" hangingPunct="1">
                <a:buFont typeface="Wingdings" panose="05000000000000000000" pitchFamily="2" charset="2"/>
                <a:buChar char="Ø"/>
              </a:pPr>
              <a:r>
                <a:rPr lang="en-GB" altLang="en-US" sz="1600" b="1">
                  <a:solidFill>
                    <a:srgbClr val="000000"/>
                  </a:solidFill>
                  <a:latin typeface="Comic Sans MS" panose="030F0702030302020204" pitchFamily="66" charset="0"/>
                </a:rPr>
                <a:t>Weight is a force.  Mass is not. </a:t>
              </a:r>
              <a:endParaRPr lang="en-US" altLang="en-US" sz="1600" b="1">
                <a:solidFill>
                  <a:srgbClr val="000000"/>
                </a:solidFill>
                <a:latin typeface="Comic Sans MS" panose="030F0702030302020204" pitchFamily="66" charset="0"/>
              </a:endParaRPr>
            </a:p>
          </p:txBody>
        </p:sp>
        <p:sp>
          <p:nvSpPr>
            <p:cNvPr id="40978" name="Rectangle 21"/>
            <p:cNvSpPr>
              <a:spLocks noChangeArrowheads="1"/>
            </p:cNvSpPr>
            <p:nvPr/>
          </p:nvSpPr>
          <p:spPr bwMode="auto">
            <a:xfrm>
              <a:off x="2398" y="3167"/>
              <a:ext cx="972"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nchor="ctr">
              <a:spAutoFit/>
            </a:bodyPr>
            <a:lstStyle>
              <a:lvl1pPr marL="541338" indent="-541338"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buFont typeface="Wingdings" panose="05000000000000000000" pitchFamily="2" charset="2"/>
                <a:buNone/>
              </a:pPr>
              <a:r>
                <a:rPr lang="en-GB" altLang="en-US" sz="1600" b="1">
                  <a:latin typeface="Comic Sans MS" panose="030F0702030302020204" pitchFamily="66" charset="0"/>
                </a:rPr>
                <a:t>CONTINUED</a:t>
              </a:r>
              <a:endParaRPr lang="en-US" altLang="en-US" sz="1600" b="1">
                <a:latin typeface="Comic Sans MS" panose="030F0702030302020204" pitchFamily="66" charset="0"/>
              </a:endParaRPr>
            </a:p>
          </p:txBody>
        </p:sp>
      </p:grpSp>
      <p:grpSp>
        <p:nvGrpSpPr>
          <p:cNvPr id="40963" name="Group 23"/>
          <p:cNvGrpSpPr>
            <a:grpSpLocks/>
          </p:cNvGrpSpPr>
          <p:nvPr/>
        </p:nvGrpSpPr>
        <p:grpSpPr bwMode="auto">
          <a:xfrm>
            <a:off x="292100" y="676275"/>
            <a:ext cx="7621588" cy="1290638"/>
            <a:chOff x="184" y="426"/>
            <a:chExt cx="4801" cy="813"/>
          </a:xfrm>
        </p:grpSpPr>
        <p:sp>
          <p:nvSpPr>
            <p:cNvPr id="40964" name="Text Box 24"/>
            <p:cNvSpPr txBox="1">
              <a:spLocks noChangeArrowheads="1"/>
            </p:cNvSpPr>
            <p:nvPr/>
          </p:nvSpPr>
          <p:spPr bwMode="auto">
            <a:xfrm>
              <a:off x="184" y="1027"/>
              <a:ext cx="1596"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50000"/>
                </a:spcBef>
              </a:pPr>
              <a:r>
                <a:rPr lang="en-GB" altLang="en-US" sz="1600" b="1">
                  <a:latin typeface="Comic Sans MS" panose="030F0702030302020204" pitchFamily="66" charset="0"/>
                </a:rPr>
                <a:t>Summary</a:t>
              </a:r>
            </a:p>
          </p:txBody>
        </p:sp>
        <p:sp>
          <p:nvSpPr>
            <p:cNvPr id="40965" name="Text Box 25"/>
            <p:cNvSpPr txBox="1">
              <a:spLocks noChangeArrowheads="1"/>
            </p:cNvSpPr>
            <p:nvPr/>
          </p:nvSpPr>
          <p:spPr bwMode="auto">
            <a:xfrm>
              <a:off x="783" y="736"/>
              <a:ext cx="4202"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spcBef>
                  <a:spcPct val="50000"/>
                </a:spcBef>
              </a:pPr>
              <a:r>
                <a:rPr lang="en-GB" altLang="en-US" sz="1600" b="1">
                  <a:latin typeface="Comic Sans MS" panose="030F0702030302020204" pitchFamily="66" charset="0"/>
                </a:rPr>
                <a:t>FORCE DIAGRAMS AND NEWTON’S 1</a:t>
              </a:r>
              <a:r>
                <a:rPr lang="en-GB" altLang="en-US" sz="1600" b="1" baseline="30000">
                  <a:latin typeface="Comic Sans MS" panose="030F0702030302020204" pitchFamily="66" charset="0"/>
                </a:rPr>
                <a:t>ST</a:t>
              </a:r>
              <a:r>
                <a:rPr lang="en-GB" altLang="en-US" sz="1600" b="1">
                  <a:latin typeface="Comic Sans MS" panose="030F0702030302020204" pitchFamily="66" charset="0"/>
                </a:rPr>
                <a:t> LAW</a:t>
              </a:r>
            </a:p>
          </p:txBody>
        </p:sp>
        <p:sp>
          <p:nvSpPr>
            <p:cNvPr id="40966" name="Text Box 26"/>
            <p:cNvSpPr txBox="1">
              <a:spLocks noChangeArrowheads="1"/>
            </p:cNvSpPr>
            <p:nvPr/>
          </p:nvSpPr>
          <p:spPr bwMode="auto">
            <a:xfrm>
              <a:off x="186" y="426"/>
              <a:ext cx="3018"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50000"/>
                </a:spcBef>
              </a:pPr>
              <a:r>
                <a:rPr lang="en-GB" altLang="en-US" sz="1600" b="1">
                  <a:latin typeface="Comic Sans MS" panose="030F0702030302020204" pitchFamily="66" charset="0"/>
                </a:rPr>
                <a:t>TEACH A LEVEL MATHS – MECHANICS 1</a:t>
              </a:r>
            </a:p>
          </p:txBody>
        </p:sp>
      </p:gr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986" name="Group 42"/>
          <p:cNvGrpSpPr>
            <a:grpSpLocks/>
          </p:cNvGrpSpPr>
          <p:nvPr/>
        </p:nvGrpSpPr>
        <p:grpSpPr bwMode="auto">
          <a:xfrm>
            <a:off x="292100" y="676275"/>
            <a:ext cx="7621588" cy="1290638"/>
            <a:chOff x="184" y="426"/>
            <a:chExt cx="4801" cy="813"/>
          </a:xfrm>
        </p:grpSpPr>
        <p:sp>
          <p:nvSpPr>
            <p:cNvPr id="42005" name="Text Box 3"/>
            <p:cNvSpPr txBox="1">
              <a:spLocks noChangeArrowheads="1"/>
            </p:cNvSpPr>
            <p:nvPr/>
          </p:nvSpPr>
          <p:spPr bwMode="auto">
            <a:xfrm>
              <a:off x="184" y="1027"/>
              <a:ext cx="1596"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50000"/>
                </a:spcBef>
              </a:pPr>
              <a:r>
                <a:rPr lang="en-GB" altLang="en-US" sz="1600" b="1">
                  <a:latin typeface="Comic Sans MS" panose="030F0702030302020204" pitchFamily="66" charset="0"/>
                </a:rPr>
                <a:t>Summary continued:</a:t>
              </a:r>
            </a:p>
          </p:txBody>
        </p:sp>
        <p:sp>
          <p:nvSpPr>
            <p:cNvPr id="42006" name="Text Box 4"/>
            <p:cNvSpPr txBox="1">
              <a:spLocks noChangeArrowheads="1"/>
            </p:cNvSpPr>
            <p:nvPr/>
          </p:nvSpPr>
          <p:spPr bwMode="auto">
            <a:xfrm>
              <a:off x="783" y="736"/>
              <a:ext cx="4202"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spcBef>
                  <a:spcPct val="50000"/>
                </a:spcBef>
              </a:pPr>
              <a:r>
                <a:rPr lang="en-GB" altLang="en-US" sz="1600" b="1">
                  <a:latin typeface="Comic Sans MS" panose="030F0702030302020204" pitchFamily="66" charset="0"/>
                </a:rPr>
                <a:t>FORCE DIAGRAMS AND NEWTON’S 1</a:t>
              </a:r>
              <a:r>
                <a:rPr lang="en-GB" altLang="en-US" sz="1600" b="1" baseline="30000">
                  <a:latin typeface="Comic Sans MS" panose="030F0702030302020204" pitchFamily="66" charset="0"/>
                </a:rPr>
                <a:t>ST</a:t>
              </a:r>
              <a:r>
                <a:rPr lang="en-GB" altLang="en-US" sz="1600" b="1">
                  <a:latin typeface="Comic Sans MS" panose="030F0702030302020204" pitchFamily="66" charset="0"/>
                </a:rPr>
                <a:t> LAW</a:t>
              </a:r>
            </a:p>
          </p:txBody>
        </p:sp>
        <p:sp>
          <p:nvSpPr>
            <p:cNvPr id="42007" name="Text Box 5"/>
            <p:cNvSpPr txBox="1">
              <a:spLocks noChangeArrowheads="1"/>
            </p:cNvSpPr>
            <p:nvPr/>
          </p:nvSpPr>
          <p:spPr bwMode="auto">
            <a:xfrm>
              <a:off x="186" y="426"/>
              <a:ext cx="3018"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50000"/>
                </a:spcBef>
              </a:pPr>
              <a:r>
                <a:rPr lang="en-GB" altLang="en-US" sz="1600" b="1">
                  <a:latin typeface="Comic Sans MS" panose="030F0702030302020204" pitchFamily="66" charset="0"/>
                </a:rPr>
                <a:t>TEACH A LEVEL MATHS – MECHANICS 1</a:t>
              </a:r>
            </a:p>
          </p:txBody>
        </p:sp>
      </p:grpSp>
      <p:grpSp>
        <p:nvGrpSpPr>
          <p:cNvPr id="41987" name="Group 41"/>
          <p:cNvGrpSpPr>
            <a:grpSpLocks/>
          </p:cNvGrpSpPr>
          <p:nvPr/>
        </p:nvGrpSpPr>
        <p:grpSpPr bwMode="auto">
          <a:xfrm>
            <a:off x="330200" y="1971675"/>
            <a:ext cx="7783513" cy="4090988"/>
            <a:chOff x="208" y="1242"/>
            <a:chExt cx="4903" cy="2577"/>
          </a:xfrm>
        </p:grpSpPr>
        <p:sp>
          <p:nvSpPr>
            <p:cNvPr id="41988" name="Rectangle 19"/>
            <p:cNvSpPr>
              <a:spLocks noChangeArrowheads="1"/>
            </p:cNvSpPr>
            <p:nvPr/>
          </p:nvSpPr>
          <p:spPr bwMode="auto">
            <a:xfrm>
              <a:off x="239" y="1242"/>
              <a:ext cx="2504"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eaLnBrk="1" hangingPunct="1">
                <a:buFont typeface="Wingdings" panose="05000000000000000000" pitchFamily="2" charset="2"/>
                <a:buNone/>
              </a:pPr>
              <a:r>
                <a:rPr lang="en-GB" altLang="en-US" sz="1600" b="1">
                  <a:latin typeface="Comic Sans MS" panose="030F0702030302020204" pitchFamily="66" charset="0"/>
                </a:rPr>
                <a:t>Meanings of words used in modelling</a:t>
              </a:r>
              <a:endParaRPr lang="en-US" altLang="en-US" sz="1600" b="1">
                <a:latin typeface="Comic Sans MS" panose="030F0702030302020204" pitchFamily="66" charset="0"/>
              </a:endParaRPr>
            </a:p>
          </p:txBody>
        </p:sp>
        <p:sp>
          <p:nvSpPr>
            <p:cNvPr id="41989" name="Rectangle 21"/>
            <p:cNvSpPr>
              <a:spLocks noChangeArrowheads="1"/>
            </p:cNvSpPr>
            <p:nvPr/>
          </p:nvSpPr>
          <p:spPr bwMode="auto">
            <a:xfrm>
              <a:off x="335" y="1443"/>
              <a:ext cx="1171"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eaLnBrk="1" hangingPunct="1">
                <a:buFont typeface="Wingdings" panose="05000000000000000000" pitchFamily="2" charset="2"/>
                <a:buNone/>
              </a:pPr>
              <a:r>
                <a:rPr lang="en-GB" altLang="en-US" sz="1600" b="1">
                  <a:latin typeface="Comic Sans MS" panose="030F0702030302020204" pitchFamily="66" charset="0"/>
                </a:rPr>
                <a:t>“particle”</a:t>
              </a:r>
              <a:endParaRPr lang="en-US" altLang="en-US" sz="1600" b="1">
                <a:latin typeface="Comic Sans MS" panose="030F0702030302020204" pitchFamily="66" charset="0"/>
              </a:endParaRPr>
            </a:p>
          </p:txBody>
        </p:sp>
        <p:sp>
          <p:nvSpPr>
            <p:cNvPr id="41990" name="Rectangle 22"/>
            <p:cNvSpPr>
              <a:spLocks noChangeArrowheads="1"/>
            </p:cNvSpPr>
            <p:nvPr/>
          </p:nvSpPr>
          <p:spPr bwMode="auto">
            <a:xfrm>
              <a:off x="1338" y="1432"/>
              <a:ext cx="2657"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eaLnBrk="1" hangingPunct="1">
                <a:buFont typeface="Wingdings" panose="05000000000000000000" pitchFamily="2" charset="2"/>
                <a:buNone/>
              </a:pPr>
              <a:r>
                <a:rPr lang="en-GB" altLang="en-US" sz="1600" b="1">
                  <a:latin typeface="Comic Sans MS" panose="030F0702030302020204" pitchFamily="66" charset="0"/>
                </a:rPr>
                <a:t>the forces act at a point</a:t>
              </a:r>
              <a:endParaRPr lang="en-US" altLang="en-US" sz="1600" b="1">
                <a:latin typeface="Comic Sans MS" panose="030F0702030302020204" pitchFamily="66" charset="0"/>
              </a:endParaRPr>
            </a:p>
          </p:txBody>
        </p:sp>
        <p:sp>
          <p:nvSpPr>
            <p:cNvPr id="41991" name="Rectangle 24"/>
            <p:cNvSpPr>
              <a:spLocks noChangeArrowheads="1"/>
            </p:cNvSpPr>
            <p:nvPr/>
          </p:nvSpPr>
          <p:spPr bwMode="auto">
            <a:xfrm>
              <a:off x="335" y="1633"/>
              <a:ext cx="1023"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eaLnBrk="1" hangingPunct="1">
                <a:buFont typeface="Wingdings" panose="05000000000000000000" pitchFamily="2" charset="2"/>
                <a:buNone/>
              </a:pPr>
              <a:r>
                <a:rPr lang="en-GB" altLang="en-US" sz="1600" b="1">
                  <a:latin typeface="Comic Sans MS" panose="030F0702030302020204" pitchFamily="66" charset="0"/>
                </a:rPr>
                <a:t>“smooth”</a:t>
              </a:r>
              <a:endParaRPr lang="en-US" altLang="en-US" sz="1600" b="1">
                <a:latin typeface="Comic Sans MS" panose="030F0702030302020204" pitchFamily="66" charset="0"/>
              </a:endParaRPr>
            </a:p>
          </p:txBody>
        </p:sp>
        <p:sp>
          <p:nvSpPr>
            <p:cNvPr id="41992" name="Rectangle 25"/>
            <p:cNvSpPr>
              <a:spLocks noChangeArrowheads="1"/>
            </p:cNvSpPr>
            <p:nvPr/>
          </p:nvSpPr>
          <p:spPr bwMode="auto">
            <a:xfrm>
              <a:off x="1338" y="1626"/>
              <a:ext cx="1860"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eaLnBrk="1" hangingPunct="1">
                <a:buFont typeface="Wingdings" panose="05000000000000000000" pitchFamily="2" charset="2"/>
                <a:buNone/>
              </a:pPr>
              <a:r>
                <a:rPr lang="en-GB" altLang="en-US" sz="1600" b="1">
                  <a:latin typeface="Comic Sans MS" panose="030F0702030302020204" pitchFamily="66" charset="0"/>
                </a:rPr>
                <a:t>friction should be ignored</a:t>
              </a:r>
              <a:endParaRPr lang="en-US" altLang="en-US" sz="1600" b="1">
                <a:latin typeface="Comic Sans MS" panose="030F0702030302020204" pitchFamily="66" charset="0"/>
              </a:endParaRPr>
            </a:p>
          </p:txBody>
        </p:sp>
        <p:sp>
          <p:nvSpPr>
            <p:cNvPr id="41993" name="Rectangle 27"/>
            <p:cNvSpPr>
              <a:spLocks noChangeArrowheads="1"/>
            </p:cNvSpPr>
            <p:nvPr/>
          </p:nvSpPr>
          <p:spPr bwMode="auto">
            <a:xfrm>
              <a:off x="335" y="2032"/>
              <a:ext cx="1460"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eaLnBrk="1" hangingPunct="1">
                <a:buFont typeface="Wingdings" panose="05000000000000000000" pitchFamily="2" charset="2"/>
                <a:buNone/>
              </a:pPr>
              <a:r>
                <a:rPr lang="en-GB" altLang="en-US" sz="1600" b="1">
                  <a:latin typeface="Comic Sans MS" panose="030F0702030302020204" pitchFamily="66" charset="0"/>
                </a:rPr>
                <a:t>“inextensible”</a:t>
              </a:r>
              <a:endParaRPr lang="en-US" altLang="en-US" sz="1600" b="1">
                <a:latin typeface="Comic Sans MS" panose="030F0702030302020204" pitchFamily="66" charset="0"/>
              </a:endParaRPr>
            </a:p>
          </p:txBody>
        </p:sp>
        <p:sp>
          <p:nvSpPr>
            <p:cNvPr id="41994" name="Rectangle 28"/>
            <p:cNvSpPr>
              <a:spLocks noChangeArrowheads="1"/>
            </p:cNvSpPr>
            <p:nvPr/>
          </p:nvSpPr>
          <p:spPr bwMode="auto">
            <a:xfrm>
              <a:off x="1338" y="2039"/>
              <a:ext cx="2844"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eaLnBrk="1" hangingPunct="1">
                <a:buFont typeface="Wingdings" panose="05000000000000000000" pitchFamily="2" charset="2"/>
                <a:buNone/>
              </a:pPr>
              <a:r>
                <a:rPr lang="en-GB" altLang="en-US" sz="1600" b="1">
                  <a:latin typeface="Comic Sans MS" panose="030F0702030302020204" pitchFamily="66" charset="0"/>
                </a:rPr>
                <a:t>the string or cord or rope doesn’t stretch</a:t>
              </a:r>
              <a:endParaRPr lang="en-US" altLang="en-US" sz="1600" b="1">
                <a:latin typeface="Comic Sans MS" panose="030F0702030302020204" pitchFamily="66" charset="0"/>
              </a:endParaRPr>
            </a:p>
          </p:txBody>
        </p:sp>
        <p:sp>
          <p:nvSpPr>
            <p:cNvPr id="41995" name="Rectangle 30"/>
            <p:cNvSpPr>
              <a:spLocks noChangeArrowheads="1"/>
            </p:cNvSpPr>
            <p:nvPr/>
          </p:nvSpPr>
          <p:spPr bwMode="auto">
            <a:xfrm>
              <a:off x="335" y="2252"/>
              <a:ext cx="763"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eaLnBrk="1" hangingPunct="1">
                <a:buFont typeface="Wingdings" panose="05000000000000000000" pitchFamily="2" charset="2"/>
                <a:buNone/>
              </a:pPr>
              <a:r>
                <a:rPr lang="en-GB" altLang="en-US" sz="1600" b="1">
                  <a:latin typeface="Comic Sans MS" panose="030F0702030302020204" pitchFamily="66" charset="0"/>
                </a:rPr>
                <a:t>“light”</a:t>
              </a:r>
              <a:endParaRPr lang="en-US" altLang="en-US" sz="1600" b="1">
                <a:latin typeface="Comic Sans MS" panose="030F0702030302020204" pitchFamily="66" charset="0"/>
              </a:endParaRPr>
            </a:p>
          </p:txBody>
        </p:sp>
        <p:sp>
          <p:nvSpPr>
            <p:cNvPr id="41996" name="Rectangle 31"/>
            <p:cNvSpPr>
              <a:spLocks noChangeArrowheads="1"/>
            </p:cNvSpPr>
            <p:nvPr/>
          </p:nvSpPr>
          <p:spPr bwMode="auto">
            <a:xfrm>
              <a:off x="1338" y="2262"/>
              <a:ext cx="2081"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eaLnBrk="1" hangingPunct="1">
                <a:buFont typeface="Wingdings" panose="05000000000000000000" pitchFamily="2" charset="2"/>
                <a:buNone/>
              </a:pPr>
              <a:r>
                <a:rPr lang="en-GB" altLang="en-US" sz="1600" b="1">
                  <a:latin typeface="Comic Sans MS" panose="030F0702030302020204" pitchFamily="66" charset="0"/>
                </a:rPr>
                <a:t>the weight should be ignored.</a:t>
              </a:r>
              <a:endParaRPr lang="en-US" altLang="en-US" sz="1600" b="1">
                <a:latin typeface="Comic Sans MS" panose="030F0702030302020204" pitchFamily="66" charset="0"/>
              </a:endParaRPr>
            </a:p>
          </p:txBody>
        </p:sp>
        <p:sp>
          <p:nvSpPr>
            <p:cNvPr id="41997" name="Rectangle 33"/>
            <p:cNvSpPr>
              <a:spLocks noChangeArrowheads="1"/>
            </p:cNvSpPr>
            <p:nvPr/>
          </p:nvSpPr>
          <p:spPr bwMode="auto">
            <a:xfrm>
              <a:off x="335" y="1834"/>
              <a:ext cx="1023"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eaLnBrk="1" hangingPunct="1">
                <a:buFont typeface="Wingdings" panose="05000000000000000000" pitchFamily="2" charset="2"/>
                <a:buNone/>
              </a:pPr>
              <a:r>
                <a:rPr lang="en-GB" altLang="en-US" sz="1600" b="1">
                  <a:latin typeface="Comic Sans MS" panose="030F0702030302020204" pitchFamily="66" charset="0"/>
                </a:rPr>
                <a:t>“rough”</a:t>
              </a:r>
              <a:endParaRPr lang="en-US" altLang="en-US" sz="1600" b="1">
                <a:latin typeface="Comic Sans MS" panose="030F0702030302020204" pitchFamily="66" charset="0"/>
              </a:endParaRPr>
            </a:p>
          </p:txBody>
        </p:sp>
        <p:sp>
          <p:nvSpPr>
            <p:cNvPr id="41998" name="Rectangle 34"/>
            <p:cNvSpPr>
              <a:spLocks noChangeArrowheads="1"/>
            </p:cNvSpPr>
            <p:nvPr/>
          </p:nvSpPr>
          <p:spPr bwMode="auto">
            <a:xfrm>
              <a:off x="1338" y="1835"/>
              <a:ext cx="1839"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eaLnBrk="1" hangingPunct="1">
                <a:buFont typeface="Wingdings" panose="05000000000000000000" pitchFamily="2" charset="2"/>
                <a:buNone/>
              </a:pPr>
              <a:r>
                <a:rPr lang="en-GB" altLang="en-US" sz="1600" b="1">
                  <a:latin typeface="Comic Sans MS" panose="030F0702030302020204" pitchFamily="66" charset="0"/>
                </a:rPr>
                <a:t>friction must be included</a:t>
              </a:r>
              <a:endParaRPr lang="en-US" altLang="en-US" sz="1600" b="1">
                <a:latin typeface="Comic Sans MS" panose="030F0702030302020204" pitchFamily="66" charset="0"/>
              </a:endParaRPr>
            </a:p>
          </p:txBody>
        </p:sp>
        <p:sp>
          <p:nvSpPr>
            <p:cNvPr id="41999" name="Rectangle 35"/>
            <p:cNvSpPr>
              <a:spLocks noChangeArrowheads="1"/>
            </p:cNvSpPr>
            <p:nvPr/>
          </p:nvSpPr>
          <p:spPr bwMode="auto">
            <a:xfrm>
              <a:off x="208" y="2475"/>
              <a:ext cx="3763"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eaLnBrk="1" hangingPunct="1">
                <a:buFont typeface="Wingdings" panose="05000000000000000000" pitchFamily="2" charset="2"/>
                <a:buNone/>
              </a:pPr>
              <a:r>
                <a:rPr lang="en-GB" altLang="en-US" sz="1600" b="1">
                  <a:solidFill>
                    <a:srgbClr val="000000"/>
                  </a:solidFill>
                  <a:latin typeface="Comic Sans MS" panose="030F0702030302020204" pitchFamily="66" charset="0"/>
                </a:rPr>
                <a:t>Some common errors found in force diagrams:</a:t>
              </a:r>
              <a:endParaRPr lang="en-US" altLang="en-US" sz="1600" b="1">
                <a:solidFill>
                  <a:srgbClr val="000000"/>
                </a:solidFill>
                <a:latin typeface="Comic Sans MS" panose="030F0702030302020204" pitchFamily="66" charset="0"/>
              </a:endParaRPr>
            </a:p>
          </p:txBody>
        </p:sp>
        <p:sp>
          <p:nvSpPr>
            <p:cNvPr id="42000" name="Rectangle 36"/>
            <p:cNvSpPr>
              <a:spLocks noChangeArrowheads="1"/>
            </p:cNvSpPr>
            <p:nvPr/>
          </p:nvSpPr>
          <p:spPr bwMode="auto">
            <a:xfrm>
              <a:off x="225" y="2691"/>
              <a:ext cx="4886" cy="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marL="354013" indent="-354013"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eaLnBrk="1" hangingPunct="1">
                <a:buFontTx/>
                <a:buChar char="•"/>
              </a:pPr>
              <a:r>
                <a:rPr lang="en-GB" altLang="en-US" sz="1600" b="1">
                  <a:solidFill>
                    <a:srgbClr val="000000"/>
                  </a:solidFill>
                  <a:latin typeface="Comic Sans MS" panose="030F0702030302020204" pitchFamily="66" charset="0"/>
                </a:rPr>
                <a:t>Diagrams are too small to clearly see forces, velocities, accelerations, lengths and angles.</a:t>
              </a:r>
              <a:endParaRPr lang="en-US" altLang="en-US" sz="1600" b="1">
                <a:solidFill>
                  <a:srgbClr val="000000"/>
                </a:solidFill>
                <a:latin typeface="Comic Sans MS" panose="030F0702030302020204" pitchFamily="66" charset="0"/>
              </a:endParaRPr>
            </a:p>
          </p:txBody>
        </p:sp>
        <p:sp>
          <p:nvSpPr>
            <p:cNvPr id="42001" name="Rectangle 37"/>
            <p:cNvSpPr>
              <a:spLocks noChangeArrowheads="1"/>
            </p:cNvSpPr>
            <p:nvPr/>
          </p:nvSpPr>
          <p:spPr bwMode="auto">
            <a:xfrm>
              <a:off x="225" y="3025"/>
              <a:ext cx="2280"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marL="354013" indent="-354013"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eaLnBrk="1" hangingPunct="1">
                <a:buFontTx/>
                <a:buChar char="•"/>
              </a:pPr>
              <a:r>
                <a:rPr lang="en-GB" altLang="en-US" sz="1600" b="1">
                  <a:solidFill>
                    <a:srgbClr val="000000"/>
                  </a:solidFill>
                  <a:latin typeface="Comic Sans MS" panose="030F0702030302020204" pitchFamily="66" charset="0"/>
                </a:rPr>
                <a:t>Some forces are missed out.</a:t>
              </a:r>
              <a:endParaRPr lang="en-US" altLang="en-US" sz="1600" b="1">
                <a:solidFill>
                  <a:srgbClr val="000000"/>
                </a:solidFill>
                <a:latin typeface="Comic Sans MS" panose="030F0702030302020204" pitchFamily="66" charset="0"/>
              </a:endParaRPr>
            </a:p>
          </p:txBody>
        </p:sp>
        <p:sp>
          <p:nvSpPr>
            <p:cNvPr id="42002" name="Rectangle 38"/>
            <p:cNvSpPr>
              <a:spLocks noChangeArrowheads="1"/>
            </p:cNvSpPr>
            <p:nvPr/>
          </p:nvSpPr>
          <p:spPr bwMode="auto">
            <a:xfrm>
              <a:off x="225" y="3213"/>
              <a:ext cx="2916"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marL="354013" indent="-354013"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eaLnBrk="1" hangingPunct="1">
                <a:buFontTx/>
                <a:buChar char="•"/>
              </a:pPr>
              <a:r>
                <a:rPr lang="en-GB" altLang="en-US" sz="1600" b="1">
                  <a:solidFill>
                    <a:srgbClr val="000000"/>
                  </a:solidFill>
                  <a:latin typeface="Comic Sans MS" panose="030F0702030302020204" pitchFamily="66" charset="0"/>
                </a:rPr>
                <a:t>A force </a:t>
              </a:r>
              <a:r>
                <a:rPr lang="en-GB" altLang="en-US" sz="1600" b="1" u="sng">
                  <a:solidFill>
                    <a:srgbClr val="000000"/>
                  </a:solidFill>
                  <a:latin typeface="Comic Sans MS" panose="030F0702030302020204" pitchFamily="66" charset="0"/>
                </a:rPr>
                <a:t>and</a:t>
              </a:r>
              <a:r>
                <a:rPr lang="en-GB" altLang="en-US" sz="1600" b="1">
                  <a:solidFill>
                    <a:srgbClr val="000000"/>
                  </a:solidFill>
                  <a:latin typeface="Comic Sans MS" panose="030F0702030302020204" pitchFamily="66" charset="0"/>
                </a:rPr>
                <a:t> its components are shown.</a:t>
              </a:r>
              <a:endParaRPr lang="en-US" altLang="en-US" sz="1600" b="1">
                <a:solidFill>
                  <a:srgbClr val="000000"/>
                </a:solidFill>
                <a:latin typeface="Comic Sans MS" panose="030F0702030302020204" pitchFamily="66" charset="0"/>
              </a:endParaRPr>
            </a:p>
          </p:txBody>
        </p:sp>
        <p:sp>
          <p:nvSpPr>
            <p:cNvPr id="42003" name="Rectangle 39"/>
            <p:cNvSpPr>
              <a:spLocks noChangeArrowheads="1"/>
            </p:cNvSpPr>
            <p:nvPr/>
          </p:nvSpPr>
          <p:spPr bwMode="auto">
            <a:xfrm>
              <a:off x="225" y="3607"/>
              <a:ext cx="3685"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marL="354013" indent="-354013"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eaLnBrk="1" hangingPunct="1">
                <a:buFontTx/>
                <a:buChar char="•"/>
              </a:pPr>
              <a:r>
                <a:rPr lang="en-GB" altLang="en-US" sz="1600" b="1">
                  <a:solidFill>
                    <a:srgbClr val="000000"/>
                  </a:solidFill>
                  <a:latin typeface="Comic Sans MS" panose="030F0702030302020204" pitchFamily="66" charset="0"/>
                </a:rPr>
                <a:t>Friction is put in the wrong direction or missed out.</a:t>
              </a:r>
              <a:endParaRPr lang="en-US" altLang="en-US" sz="1600" b="1">
                <a:solidFill>
                  <a:srgbClr val="000000"/>
                </a:solidFill>
                <a:latin typeface="Comic Sans MS" panose="030F0702030302020204" pitchFamily="66" charset="0"/>
              </a:endParaRPr>
            </a:p>
          </p:txBody>
        </p:sp>
        <p:sp>
          <p:nvSpPr>
            <p:cNvPr id="42004" name="Rectangle 40"/>
            <p:cNvSpPr>
              <a:spLocks noChangeArrowheads="1"/>
            </p:cNvSpPr>
            <p:nvPr/>
          </p:nvSpPr>
          <p:spPr bwMode="auto">
            <a:xfrm>
              <a:off x="225" y="3413"/>
              <a:ext cx="2533"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marL="354013" indent="-354013"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eaLnBrk="1" hangingPunct="1">
                <a:buFontTx/>
                <a:buChar char="•"/>
              </a:pPr>
              <a:r>
                <a:rPr lang="en-GB" altLang="en-US" sz="1600" b="1">
                  <a:solidFill>
                    <a:srgbClr val="000000"/>
                  </a:solidFill>
                  <a:latin typeface="Comic Sans MS" panose="030F0702030302020204" pitchFamily="66" charset="0"/>
                </a:rPr>
                <a:t>Mass is shown instead of weight.</a:t>
              </a:r>
              <a:endParaRPr lang="en-US" altLang="en-US" sz="1600" b="1">
                <a:solidFill>
                  <a:srgbClr val="000000"/>
                </a:solidFill>
                <a:latin typeface="Comic Sans MS" panose="030F0702030302020204" pitchFamily="66" charset="0"/>
              </a:endParaRPr>
            </a:p>
          </p:txBody>
        </p:sp>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2"/>
          <p:cNvSpPr txBox="1">
            <a:spLocks noChangeArrowheads="1"/>
          </p:cNvSpPr>
          <p:nvPr/>
        </p:nvSpPr>
        <p:spPr bwMode="auto">
          <a:xfrm>
            <a:off x="358775" y="692150"/>
            <a:ext cx="8424863" cy="118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50000"/>
              </a:spcBef>
            </a:pPr>
            <a:r>
              <a:rPr lang="en-GB" altLang="en-US" sz="2400" b="1">
                <a:latin typeface="Comic Sans MS" panose="030F0702030302020204" pitchFamily="66" charset="0"/>
              </a:rPr>
              <a:t>We have already seen how to find the resultant of a set of forces acting at a point and how to deal with forces in equilibrium.</a:t>
            </a:r>
          </a:p>
        </p:txBody>
      </p:sp>
      <p:sp>
        <p:nvSpPr>
          <p:cNvPr id="30727" name="AutoShape 7"/>
          <p:cNvSpPr>
            <a:spLocks noChangeArrowheads="1"/>
          </p:cNvSpPr>
          <p:nvPr/>
        </p:nvSpPr>
        <p:spPr bwMode="auto">
          <a:xfrm>
            <a:off x="8804275" y="174625"/>
            <a:ext cx="187325" cy="265113"/>
          </a:xfrm>
          <a:prstGeom prst="star5">
            <a:avLst/>
          </a:prstGeom>
          <a:solidFill>
            <a:srgbClr val="3366FF"/>
          </a:solidFill>
          <a:ln w="38100">
            <a:solidFill>
              <a:srgbClr val="0000CC"/>
            </a:solidFill>
            <a:miter lim="800000"/>
            <a:headEnd/>
            <a:tailEnd/>
          </a:ln>
          <a:effectLst/>
        </p:spPr>
        <p:txBody>
          <a:bodyPr wrap="none" anchor="ctr"/>
          <a:lstStyle/>
          <a:p>
            <a:pPr algn="ctr" eaLnBrk="0" hangingPunct="0">
              <a:defRPr/>
            </a:pPr>
            <a:endParaRPr lang="en-US" sz="2400">
              <a:latin typeface="Times New Roman" pitchFamily="18" charset="0"/>
            </a:endParaRPr>
          </a:p>
        </p:txBody>
      </p:sp>
      <p:sp>
        <p:nvSpPr>
          <p:cNvPr id="30732" name="Text Box 12"/>
          <p:cNvSpPr txBox="1">
            <a:spLocks noChangeArrowheads="1"/>
          </p:cNvSpPr>
          <p:nvPr/>
        </p:nvSpPr>
        <p:spPr bwMode="auto">
          <a:xfrm>
            <a:off x="358775" y="2259013"/>
            <a:ext cx="8424863" cy="118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50000"/>
              </a:spcBef>
            </a:pPr>
            <a:r>
              <a:rPr lang="en-GB" altLang="en-US" sz="2400" b="1">
                <a:latin typeface="Comic Sans MS" panose="030F0702030302020204" pitchFamily="66" charset="0"/>
              </a:rPr>
              <a:t>In this presentation we look at the nature of the forces and how to identify them in simple practical situations.</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732"/>
                                        </p:tgtEl>
                                        <p:attrNameLst>
                                          <p:attrName>style.visibility</p:attrName>
                                        </p:attrNameLst>
                                      </p:cBhvr>
                                      <p:to>
                                        <p:strVal val="visible"/>
                                      </p:to>
                                    </p:set>
                                  </p:childTnLst>
                                </p:cTn>
                              </p:par>
                            </p:childTnLst>
                          </p:cTn>
                        </p:par>
                        <p:par>
                          <p:cTn id="7" fill="hold" nodeType="afterGroup">
                            <p:stCondLst>
                              <p:cond delay="0"/>
                            </p:stCondLst>
                            <p:childTnLst>
                              <p:par>
                                <p:cTn id="8" presetID="1" presetClass="entr" presetSubtype="0" fill="hold" grpId="0" nodeType="afterEffect">
                                  <p:stCondLst>
                                    <p:cond delay="500"/>
                                  </p:stCondLst>
                                  <p:childTnLst>
                                    <p:set>
                                      <p:cBhvr>
                                        <p:cTn id="9" dur="1" fill="hold">
                                          <p:stCondLst>
                                            <p:cond delay="0"/>
                                          </p:stCondLst>
                                        </p:cTn>
                                        <p:tgtEl>
                                          <p:spTgt spid="307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7" grpId="0" animBg="1"/>
      <p:bldP spid="3073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5" name="Text Box 5"/>
          <p:cNvSpPr txBox="1">
            <a:spLocks noChangeArrowheads="1"/>
          </p:cNvSpPr>
          <p:nvPr/>
        </p:nvSpPr>
        <p:spPr bwMode="auto">
          <a:xfrm>
            <a:off x="323850" y="1829534"/>
            <a:ext cx="842486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55600" indent="-3556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50000"/>
              </a:spcBef>
              <a:buFontTx/>
              <a:buChar char="•"/>
            </a:pPr>
            <a:r>
              <a:rPr lang="en-GB" altLang="en-US" sz="2400" b="1">
                <a:latin typeface="Comic Sans MS" panose="030F0702030302020204" pitchFamily="66" charset="0"/>
              </a:rPr>
              <a:t>Weight has both magnitude and direction so it is a vector. The unit of weight is a newton. </a:t>
            </a:r>
          </a:p>
        </p:txBody>
      </p:sp>
      <p:sp>
        <p:nvSpPr>
          <p:cNvPr id="6147" name="Text Box 6"/>
          <p:cNvSpPr txBox="1">
            <a:spLocks noChangeArrowheads="1"/>
          </p:cNvSpPr>
          <p:nvPr/>
        </p:nvSpPr>
        <p:spPr bwMode="auto">
          <a:xfrm>
            <a:off x="323850" y="404813"/>
            <a:ext cx="84248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50000"/>
              </a:spcBef>
            </a:pPr>
            <a:r>
              <a:rPr lang="en-GB" altLang="en-US" sz="2400" b="1">
                <a:latin typeface="Comic Sans MS" panose="030F0702030302020204" pitchFamily="66" charset="0"/>
              </a:rPr>
              <a:t>In every day language mass and weight are confused.  </a:t>
            </a:r>
          </a:p>
        </p:txBody>
      </p:sp>
      <p:sp>
        <p:nvSpPr>
          <p:cNvPr id="40967" name="AutoShape 7"/>
          <p:cNvSpPr>
            <a:spLocks noChangeArrowheads="1"/>
          </p:cNvSpPr>
          <p:nvPr/>
        </p:nvSpPr>
        <p:spPr bwMode="auto">
          <a:xfrm>
            <a:off x="8804275" y="174625"/>
            <a:ext cx="187325" cy="265113"/>
          </a:xfrm>
          <a:prstGeom prst="star5">
            <a:avLst/>
          </a:prstGeom>
          <a:solidFill>
            <a:srgbClr val="3366FF"/>
          </a:solidFill>
          <a:ln w="38100">
            <a:solidFill>
              <a:srgbClr val="0000CC"/>
            </a:solidFill>
            <a:miter lim="800000"/>
            <a:headEnd/>
            <a:tailEnd/>
          </a:ln>
          <a:effectLst/>
        </p:spPr>
        <p:txBody>
          <a:bodyPr wrap="none" anchor="ctr"/>
          <a:lstStyle/>
          <a:p>
            <a:pPr algn="ctr" eaLnBrk="0" hangingPunct="0">
              <a:defRPr/>
            </a:pPr>
            <a:endParaRPr lang="en-US" sz="2400">
              <a:latin typeface="Times New Roman" pitchFamily="18" charset="0"/>
            </a:endParaRPr>
          </a:p>
        </p:txBody>
      </p:sp>
      <p:sp>
        <p:nvSpPr>
          <p:cNvPr id="40972" name="Text Box 12"/>
          <p:cNvSpPr txBox="1">
            <a:spLocks noChangeArrowheads="1"/>
          </p:cNvSpPr>
          <p:nvPr/>
        </p:nvSpPr>
        <p:spPr bwMode="auto">
          <a:xfrm>
            <a:off x="1158875" y="2794734"/>
            <a:ext cx="6824663" cy="847725"/>
          </a:xfrm>
          <a:prstGeom prst="rect">
            <a:avLst/>
          </a:prstGeom>
          <a:solidFill>
            <a:schemeClr val="accent1"/>
          </a:solidFill>
          <a:ln w="25400">
            <a:solidFill>
              <a:schemeClr val="folHlink"/>
            </a:solidFill>
            <a:miter lim="800000"/>
            <a:headEnd/>
            <a:tailEnd/>
          </a:ln>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spcBef>
                <a:spcPct val="50000"/>
              </a:spcBef>
            </a:pPr>
            <a:r>
              <a:rPr lang="en-GB" altLang="en-US" sz="2400" b="1">
                <a:solidFill>
                  <a:schemeClr val="folHlink"/>
                </a:solidFill>
                <a:latin typeface="Comic Sans MS" panose="030F0702030302020204" pitchFamily="66" charset="0"/>
              </a:rPr>
              <a:t>Weight is just one of a set of forces that may act on an object.</a:t>
            </a:r>
          </a:p>
        </p:txBody>
      </p:sp>
      <p:sp>
        <p:nvSpPr>
          <p:cNvPr id="40973" name="Text Box 13"/>
          <p:cNvSpPr txBox="1">
            <a:spLocks noChangeArrowheads="1"/>
          </p:cNvSpPr>
          <p:nvPr/>
        </p:nvSpPr>
        <p:spPr bwMode="auto">
          <a:xfrm>
            <a:off x="323850" y="930275"/>
            <a:ext cx="8424863"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55600" indent="-3556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50000"/>
              </a:spcBef>
              <a:buFontTx/>
              <a:buChar char="•"/>
            </a:pPr>
            <a:r>
              <a:rPr lang="en-GB" altLang="en-US" sz="2400" b="1" dirty="0">
                <a:latin typeface="Comic Sans MS" panose="030F0702030302020204" pitchFamily="66" charset="0"/>
              </a:rPr>
              <a:t>Mass is a scalar quantity and is measured in kilograms.</a:t>
            </a:r>
          </a:p>
        </p:txBody>
      </p:sp>
      <p:sp>
        <p:nvSpPr>
          <p:cNvPr id="40974" name="Text Box 14"/>
          <p:cNvSpPr txBox="1">
            <a:spLocks noChangeArrowheads="1"/>
          </p:cNvSpPr>
          <p:nvPr/>
        </p:nvSpPr>
        <p:spPr bwMode="auto">
          <a:xfrm>
            <a:off x="800100" y="3810734"/>
            <a:ext cx="7543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55600" indent="-3556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50000"/>
              </a:spcBef>
            </a:pPr>
            <a:r>
              <a:rPr lang="en-GB" altLang="en-US" sz="2400" b="1">
                <a:latin typeface="Comic Sans MS" panose="030F0702030302020204" pitchFamily="66" charset="0"/>
              </a:rPr>
              <a:t>In mechanics we usually call an object a “body”. </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0973"/>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0965"/>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0972"/>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0974"/>
                                        </p:tgtEl>
                                        <p:attrNameLst>
                                          <p:attrName>style.visibility</p:attrName>
                                        </p:attrNameLst>
                                      </p:cBhvr>
                                      <p:to>
                                        <p:strVal val="visible"/>
                                      </p:to>
                                    </p:set>
                                  </p:childTnLst>
                                </p:cTn>
                              </p:par>
                            </p:childTnLst>
                          </p:cTn>
                        </p:par>
                        <p:par>
                          <p:cTn id="19" fill="hold" nodeType="afterGroup">
                            <p:stCondLst>
                              <p:cond delay="0"/>
                            </p:stCondLst>
                            <p:childTnLst>
                              <p:par>
                                <p:cTn id="20" presetID="1" presetClass="entr" presetSubtype="0" fill="hold" grpId="0" nodeType="afterEffect">
                                  <p:stCondLst>
                                    <p:cond delay="500"/>
                                  </p:stCondLst>
                                  <p:childTnLst>
                                    <p:set>
                                      <p:cBhvr>
                                        <p:cTn id="21" dur="1" fill="hold">
                                          <p:stCondLst>
                                            <p:cond delay="0"/>
                                          </p:stCondLst>
                                        </p:cTn>
                                        <p:tgtEl>
                                          <p:spTgt spid="4096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5" grpId="0"/>
      <p:bldP spid="40967" grpId="0" animBg="1"/>
      <p:bldP spid="40972" grpId="0" animBg="1"/>
      <p:bldP spid="40973" grpId="0"/>
      <p:bldP spid="4097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ChangeArrowheads="1"/>
          </p:cNvSpPr>
          <p:nvPr/>
        </p:nvSpPr>
        <p:spPr bwMode="auto">
          <a:xfrm>
            <a:off x="423863" y="538686"/>
            <a:ext cx="8055538"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eaLnBrk="1" hangingPunct="1">
              <a:buFont typeface="Wingdings" panose="05000000000000000000" pitchFamily="2" charset="2"/>
              <a:buNone/>
            </a:pPr>
            <a:r>
              <a:rPr lang="en-GB" altLang="en-US" sz="2400" b="1" dirty="0">
                <a:solidFill>
                  <a:srgbClr val="000000"/>
                </a:solidFill>
                <a:latin typeface="Comic Sans MS" panose="030F0702030302020204" pitchFamily="66" charset="0"/>
              </a:rPr>
              <a:t>The principal forces we meet in 1</a:t>
            </a:r>
            <a:r>
              <a:rPr lang="en-GB" altLang="en-US" sz="2400" b="1" baseline="30000" dirty="0">
                <a:solidFill>
                  <a:srgbClr val="000000"/>
                </a:solidFill>
                <a:latin typeface="Comic Sans MS" panose="030F0702030302020204" pitchFamily="66" charset="0"/>
              </a:rPr>
              <a:t>st</a:t>
            </a:r>
            <a:r>
              <a:rPr lang="en-GB" altLang="en-US" sz="2400" b="1" dirty="0">
                <a:solidFill>
                  <a:srgbClr val="000000"/>
                </a:solidFill>
                <a:latin typeface="Comic Sans MS" panose="030F0702030302020204" pitchFamily="66" charset="0"/>
              </a:rPr>
              <a:t> year Mechanics are:</a:t>
            </a:r>
            <a:endParaRPr lang="en-US" altLang="en-US" sz="2400" b="1" dirty="0">
              <a:solidFill>
                <a:srgbClr val="000000"/>
              </a:solidFill>
              <a:latin typeface="Comic Sans MS" panose="030F0702030302020204" pitchFamily="66" charset="0"/>
            </a:endParaRPr>
          </a:p>
        </p:txBody>
      </p:sp>
      <p:sp>
        <p:nvSpPr>
          <p:cNvPr id="24580" name="AutoShape 4"/>
          <p:cNvSpPr>
            <a:spLocks noChangeArrowheads="1"/>
          </p:cNvSpPr>
          <p:nvPr/>
        </p:nvSpPr>
        <p:spPr bwMode="auto">
          <a:xfrm>
            <a:off x="8804275" y="139700"/>
            <a:ext cx="187325" cy="265113"/>
          </a:xfrm>
          <a:prstGeom prst="star5">
            <a:avLst/>
          </a:prstGeom>
          <a:solidFill>
            <a:srgbClr val="3366FF"/>
          </a:solidFill>
          <a:ln w="38100">
            <a:solidFill>
              <a:srgbClr val="0000CC"/>
            </a:solidFill>
            <a:miter lim="800000"/>
            <a:headEnd/>
            <a:tailEnd/>
          </a:ln>
          <a:effectLst/>
        </p:spPr>
        <p:txBody>
          <a:bodyPr wrap="none" anchor="ctr"/>
          <a:lstStyle/>
          <a:p>
            <a:pPr algn="ctr" eaLnBrk="0" hangingPunct="0">
              <a:defRPr/>
            </a:pPr>
            <a:endParaRPr lang="en-US" sz="2400">
              <a:latin typeface="Times New Roman" pitchFamily="18" charset="0"/>
            </a:endParaRPr>
          </a:p>
        </p:txBody>
      </p:sp>
      <p:sp>
        <p:nvSpPr>
          <p:cNvPr id="24581" name="Rectangle 5"/>
          <p:cNvSpPr>
            <a:spLocks noChangeArrowheads="1"/>
          </p:cNvSpPr>
          <p:nvPr/>
        </p:nvSpPr>
        <p:spPr bwMode="auto">
          <a:xfrm>
            <a:off x="1069975" y="1411385"/>
            <a:ext cx="51847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tabLst>
                <a:tab pos="541338" algn="l"/>
                <a:tab pos="1800225" algn="l"/>
                <a:tab pos="2520950" algn="l"/>
              </a:tabLst>
              <a:defRPr>
                <a:solidFill>
                  <a:schemeClr val="tx1"/>
                </a:solidFill>
                <a:latin typeface="Arial" panose="020B0604020202020204" pitchFamily="34" charset="0"/>
              </a:defRPr>
            </a:lvl1pPr>
            <a:lvl2pPr marL="742950" indent="-285750" eaLnBrk="0" hangingPunct="0">
              <a:tabLst>
                <a:tab pos="541338" algn="l"/>
                <a:tab pos="1800225" algn="l"/>
                <a:tab pos="2520950" algn="l"/>
              </a:tabLst>
              <a:defRPr>
                <a:solidFill>
                  <a:schemeClr val="tx1"/>
                </a:solidFill>
                <a:latin typeface="Arial" panose="020B0604020202020204" pitchFamily="34" charset="0"/>
              </a:defRPr>
            </a:lvl2pPr>
            <a:lvl3pPr marL="1143000" indent="-228600" eaLnBrk="0" hangingPunct="0">
              <a:tabLst>
                <a:tab pos="541338" algn="l"/>
                <a:tab pos="1800225" algn="l"/>
                <a:tab pos="2520950" algn="l"/>
              </a:tabLst>
              <a:defRPr>
                <a:solidFill>
                  <a:schemeClr val="tx1"/>
                </a:solidFill>
                <a:latin typeface="Arial" panose="020B0604020202020204" pitchFamily="34" charset="0"/>
              </a:defRPr>
            </a:lvl3pPr>
            <a:lvl4pPr marL="1600200" indent="-228600" eaLnBrk="0" hangingPunct="0">
              <a:tabLst>
                <a:tab pos="541338" algn="l"/>
                <a:tab pos="1800225" algn="l"/>
                <a:tab pos="2520950" algn="l"/>
              </a:tabLst>
              <a:defRPr>
                <a:solidFill>
                  <a:schemeClr val="tx1"/>
                </a:solidFill>
                <a:latin typeface="Arial" panose="020B0604020202020204" pitchFamily="34" charset="0"/>
              </a:defRPr>
            </a:lvl4pPr>
            <a:lvl5pPr marL="2057400" indent="-228600" eaLnBrk="0" hangingPunct="0">
              <a:tabLst>
                <a:tab pos="541338"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541338"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541338"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541338"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541338" algn="l"/>
                <a:tab pos="1800225" algn="l"/>
                <a:tab pos="2520950" algn="l"/>
              </a:tabLst>
              <a:defRPr>
                <a:solidFill>
                  <a:schemeClr val="tx1"/>
                </a:solidFill>
                <a:latin typeface="Arial" panose="020B0604020202020204" pitchFamily="34" charset="0"/>
              </a:defRPr>
            </a:lvl9pPr>
          </a:lstStyle>
          <a:p>
            <a:pPr eaLnBrk="1" hangingPunct="1">
              <a:buFont typeface="Wingdings" panose="05000000000000000000" pitchFamily="2" charset="2"/>
              <a:buChar char="Ø"/>
            </a:pPr>
            <a:r>
              <a:rPr lang="en-GB" altLang="en-US" sz="2400" b="1">
                <a:solidFill>
                  <a:srgbClr val="000000"/>
                </a:solidFill>
                <a:latin typeface="Comic Sans MS" panose="030F0702030302020204" pitchFamily="66" charset="0"/>
              </a:rPr>
              <a:t>	The weight of a body.</a:t>
            </a:r>
          </a:p>
        </p:txBody>
      </p:sp>
      <p:sp>
        <p:nvSpPr>
          <p:cNvPr id="24582" name="Rectangle 6"/>
          <p:cNvSpPr>
            <a:spLocks noChangeArrowheads="1"/>
          </p:cNvSpPr>
          <p:nvPr/>
        </p:nvSpPr>
        <p:spPr bwMode="auto">
          <a:xfrm>
            <a:off x="1069975" y="1844772"/>
            <a:ext cx="431958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tabLst>
                <a:tab pos="541338" algn="l"/>
                <a:tab pos="1800225" algn="l"/>
                <a:tab pos="2520950" algn="l"/>
              </a:tabLst>
              <a:defRPr>
                <a:solidFill>
                  <a:schemeClr val="tx1"/>
                </a:solidFill>
                <a:latin typeface="Arial" panose="020B0604020202020204" pitchFamily="34" charset="0"/>
              </a:defRPr>
            </a:lvl1pPr>
            <a:lvl2pPr marL="742950" indent="-285750" eaLnBrk="0" hangingPunct="0">
              <a:tabLst>
                <a:tab pos="541338" algn="l"/>
                <a:tab pos="1800225" algn="l"/>
                <a:tab pos="2520950" algn="l"/>
              </a:tabLst>
              <a:defRPr>
                <a:solidFill>
                  <a:schemeClr val="tx1"/>
                </a:solidFill>
                <a:latin typeface="Arial" panose="020B0604020202020204" pitchFamily="34" charset="0"/>
              </a:defRPr>
            </a:lvl2pPr>
            <a:lvl3pPr marL="1143000" indent="-228600" eaLnBrk="0" hangingPunct="0">
              <a:tabLst>
                <a:tab pos="541338" algn="l"/>
                <a:tab pos="1800225" algn="l"/>
                <a:tab pos="2520950" algn="l"/>
              </a:tabLst>
              <a:defRPr>
                <a:solidFill>
                  <a:schemeClr val="tx1"/>
                </a:solidFill>
                <a:latin typeface="Arial" panose="020B0604020202020204" pitchFamily="34" charset="0"/>
              </a:defRPr>
            </a:lvl3pPr>
            <a:lvl4pPr marL="1600200" indent="-228600" eaLnBrk="0" hangingPunct="0">
              <a:tabLst>
                <a:tab pos="541338" algn="l"/>
                <a:tab pos="1800225" algn="l"/>
                <a:tab pos="2520950" algn="l"/>
              </a:tabLst>
              <a:defRPr>
                <a:solidFill>
                  <a:schemeClr val="tx1"/>
                </a:solidFill>
                <a:latin typeface="Arial" panose="020B0604020202020204" pitchFamily="34" charset="0"/>
              </a:defRPr>
            </a:lvl4pPr>
            <a:lvl5pPr marL="2057400" indent="-228600" eaLnBrk="0" hangingPunct="0">
              <a:tabLst>
                <a:tab pos="541338"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541338"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541338"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541338"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541338" algn="l"/>
                <a:tab pos="1800225" algn="l"/>
                <a:tab pos="2520950" algn="l"/>
              </a:tabLst>
              <a:defRPr>
                <a:solidFill>
                  <a:schemeClr val="tx1"/>
                </a:solidFill>
                <a:latin typeface="Arial" panose="020B0604020202020204" pitchFamily="34" charset="0"/>
              </a:defRPr>
            </a:lvl9pPr>
          </a:lstStyle>
          <a:p>
            <a:pPr eaLnBrk="1" hangingPunct="1">
              <a:buFont typeface="Wingdings" panose="05000000000000000000" pitchFamily="2" charset="2"/>
              <a:buChar char="Ø"/>
            </a:pPr>
            <a:r>
              <a:rPr lang="en-GB" altLang="en-US" sz="2400" b="1">
                <a:solidFill>
                  <a:srgbClr val="000000"/>
                </a:solidFill>
                <a:latin typeface="Comic Sans MS" panose="030F0702030302020204" pitchFamily="66" charset="0"/>
              </a:rPr>
              <a:t>	The tension in a string.</a:t>
            </a:r>
          </a:p>
        </p:txBody>
      </p:sp>
      <p:sp>
        <p:nvSpPr>
          <p:cNvPr id="24583" name="Rectangle 7"/>
          <p:cNvSpPr>
            <a:spLocks noChangeArrowheads="1"/>
          </p:cNvSpPr>
          <p:nvPr/>
        </p:nvSpPr>
        <p:spPr bwMode="auto">
          <a:xfrm>
            <a:off x="1646237" y="3178272"/>
            <a:ext cx="716438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marL="355600" indent="-355600"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eaLnBrk="1" hangingPunct="1">
              <a:buFontTx/>
              <a:buChar char="•"/>
            </a:pPr>
            <a:r>
              <a:rPr lang="en-GB" altLang="en-US" sz="2400" b="1">
                <a:solidFill>
                  <a:srgbClr val="000000"/>
                </a:solidFill>
                <a:latin typeface="Comic Sans MS" panose="030F0702030302020204" pitchFamily="66" charset="0"/>
              </a:rPr>
              <a:t>the frictional component, along the surface, </a:t>
            </a:r>
            <a:endParaRPr lang="en-US" altLang="en-US" sz="2400" b="1">
              <a:solidFill>
                <a:srgbClr val="000000"/>
              </a:solidFill>
              <a:latin typeface="Comic Sans MS" panose="030F0702030302020204" pitchFamily="66" charset="0"/>
            </a:endParaRPr>
          </a:p>
        </p:txBody>
      </p:sp>
      <p:sp>
        <p:nvSpPr>
          <p:cNvPr id="24584" name="Rectangle 8"/>
          <p:cNvSpPr>
            <a:spLocks noChangeArrowheads="1"/>
          </p:cNvSpPr>
          <p:nvPr/>
        </p:nvSpPr>
        <p:spPr bwMode="auto">
          <a:xfrm>
            <a:off x="1069975" y="2292447"/>
            <a:ext cx="7705725" cy="885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marL="541338" indent="-541338" eaLnBrk="0" hangingPunct="0">
              <a:tabLst>
                <a:tab pos="541338" algn="l"/>
                <a:tab pos="1800225" algn="l"/>
                <a:tab pos="2520950" algn="l"/>
              </a:tabLst>
              <a:defRPr>
                <a:solidFill>
                  <a:schemeClr val="tx1"/>
                </a:solidFill>
                <a:latin typeface="Arial" panose="020B0604020202020204" pitchFamily="34" charset="0"/>
              </a:defRPr>
            </a:lvl1pPr>
            <a:lvl2pPr marL="742950" indent="-285750" eaLnBrk="0" hangingPunct="0">
              <a:tabLst>
                <a:tab pos="541338" algn="l"/>
                <a:tab pos="1800225" algn="l"/>
                <a:tab pos="2520950" algn="l"/>
              </a:tabLst>
              <a:defRPr>
                <a:solidFill>
                  <a:schemeClr val="tx1"/>
                </a:solidFill>
                <a:latin typeface="Arial" panose="020B0604020202020204" pitchFamily="34" charset="0"/>
              </a:defRPr>
            </a:lvl2pPr>
            <a:lvl3pPr marL="1143000" indent="-228600" eaLnBrk="0" hangingPunct="0">
              <a:tabLst>
                <a:tab pos="541338" algn="l"/>
                <a:tab pos="1800225" algn="l"/>
                <a:tab pos="2520950" algn="l"/>
              </a:tabLst>
              <a:defRPr>
                <a:solidFill>
                  <a:schemeClr val="tx1"/>
                </a:solidFill>
                <a:latin typeface="Arial" panose="020B0604020202020204" pitchFamily="34" charset="0"/>
              </a:defRPr>
            </a:lvl3pPr>
            <a:lvl4pPr marL="1600200" indent="-228600" eaLnBrk="0" hangingPunct="0">
              <a:tabLst>
                <a:tab pos="541338" algn="l"/>
                <a:tab pos="1800225" algn="l"/>
                <a:tab pos="2520950" algn="l"/>
              </a:tabLst>
              <a:defRPr>
                <a:solidFill>
                  <a:schemeClr val="tx1"/>
                </a:solidFill>
                <a:latin typeface="Arial" panose="020B0604020202020204" pitchFamily="34" charset="0"/>
              </a:defRPr>
            </a:lvl4pPr>
            <a:lvl5pPr marL="2057400" indent="-228600" eaLnBrk="0" hangingPunct="0">
              <a:tabLst>
                <a:tab pos="541338"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541338"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541338"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541338"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541338" algn="l"/>
                <a:tab pos="1800225" algn="l"/>
                <a:tab pos="2520950" algn="l"/>
              </a:tabLst>
              <a:defRPr>
                <a:solidFill>
                  <a:schemeClr val="tx1"/>
                </a:solidFill>
                <a:latin typeface="Arial" panose="020B0604020202020204" pitchFamily="34" charset="0"/>
              </a:defRPr>
            </a:lvl9pPr>
          </a:lstStyle>
          <a:p>
            <a:pPr eaLnBrk="1" hangingPunct="1">
              <a:buFont typeface="Wingdings" panose="05000000000000000000" pitchFamily="2" charset="2"/>
              <a:buChar char="Ø"/>
            </a:pPr>
            <a:r>
              <a:rPr lang="en-GB" altLang="en-US" sz="2400" b="1">
                <a:solidFill>
                  <a:srgbClr val="000000"/>
                </a:solidFill>
                <a:latin typeface="Comic Sans MS" panose="030F0702030302020204" pitchFamily="66" charset="0"/>
              </a:rPr>
              <a:t>The contact force between </a:t>
            </a:r>
            <a:r>
              <a:rPr lang="en-GB" altLang="en-US" sz="2600" b="1">
                <a:solidFill>
                  <a:srgbClr val="000000"/>
                </a:solidFill>
                <a:latin typeface="Times New Roman" panose="02020603050405020304" pitchFamily="18" charset="0"/>
              </a:rPr>
              <a:t>2</a:t>
            </a:r>
            <a:r>
              <a:rPr lang="en-GB" altLang="en-US" sz="2400" b="1">
                <a:solidFill>
                  <a:srgbClr val="000000"/>
                </a:solidFill>
                <a:latin typeface="Comic Sans MS" panose="030F0702030302020204" pitchFamily="66" charset="0"/>
              </a:rPr>
              <a:t> surfaces.  This force is made up of </a:t>
            </a:r>
            <a:r>
              <a:rPr lang="en-GB" altLang="en-US" sz="2600" b="1">
                <a:solidFill>
                  <a:srgbClr val="000000"/>
                </a:solidFill>
                <a:latin typeface="Times New Roman" panose="02020603050405020304" pitchFamily="18" charset="0"/>
              </a:rPr>
              <a:t>2</a:t>
            </a:r>
            <a:r>
              <a:rPr lang="en-GB" altLang="en-US" sz="2400" b="1">
                <a:solidFill>
                  <a:srgbClr val="000000"/>
                </a:solidFill>
                <a:latin typeface="Comic Sans MS" panose="030F0702030302020204" pitchFamily="66" charset="0"/>
              </a:rPr>
              <a:t> components:</a:t>
            </a:r>
          </a:p>
        </p:txBody>
      </p:sp>
      <p:sp>
        <p:nvSpPr>
          <p:cNvPr id="24585" name="Rectangle 9"/>
          <p:cNvSpPr>
            <a:spLocks noChangeArrowheads="1"/>
          </p:cNvSpPr>
          <p:nvPr/>
        </p:nvSpPr>
        <p:spPr bwMode="auto">
          <a:xfrm>
            <a:off x="423863" y="4637087"/>
            <a:ext cx="8351837"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eaLnBrk="1" hangingPunct="1">
              <a:buFont typeface="Wingdings" panose="05000000000000000000" pitchFamily="2" charset="2"/>
              <a:buNone/>
            </a:pPr>
            <a:r>
              <a:rPr lang="en-GB" altLang="en-US" sz="2400" b="1" dirty="0">
                <a:solidFill>
                  <a:srgbClr val="000000"/>
                </a:solidFill>
                <a:latin typeface="Comic Sans MS" panose="030F0702030302020204" pitchFamily="66" charset="0"/>
              </a:rPr>
              <a:t>We need a different letter to label unknown values of each force and here we have to make a decision.</a:t>
            </a:r>
            <a:endParaRPr lang="en-US" altLang="en-US" sz="2400" b="1" dirty="0">
              <a:solidFill>
                <a:srgbClr val="000000"/>
              </a:solidFill>
              <a:latin typeface="Comic Sans MS" panose="030F0702030302020204" pitchFamily="66" charset="0"/>
            </a:endParaRPr>
          </a:p>
        </p:txBody>
      </p:sp>
      <p:sp>
        <p:nvSpPr>
          <p:cNvPr id="24587" name="Rectangle 11"/>
          <p:cNvSpPr>
            <a:spLocks noChangeArrowheads="1"/>
          </p:cNvSpPr>
          <p:nvPr/>
        </p:nvSpPr>
        <p:spPr bwMode="auto">
          <a:xfrm>
            <a:off x="1647825" y="3610072"/>
            <a:ext cx="7343775"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marL="355600" indent="-355600"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eaLnBrk="1" hangingPunct="1">
              <a:buFontTx/>
              <a:buChar char="•"/>
            </a:pPr>
            <a:r>
              <a:rPr lang="en-GB" altLang="en-US" sz="2400" b="1">
                <a:solidFill>
                  <a:srgbClr val="000000"/>
                </a:solidFill>
                <a:latin typeface="Comic Sans MS" panose="030F0702030302020204" pitchFamily="66" charset="0"/>
              </a:rPr>
              <a:t>and the normal reaction, perpendicular to the surface.</a:t>
            </a:r>
            <a:endParaRPr lang="en-US" altLang="en-US" sz="2400" b="1">
              <a:solidFill>
                <a:srgbClr val="000000"/>
              </a:solidFill>
              <a:latin typeface="Comic Sans MS" panose="030F0702030302020204" pitchFamily="66"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581"/>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4582"/>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4584"/>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4583"/>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4587"/>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4585"/>
                                        </p:tgtEl>
                                        <p:attrNameLst>
                                          <p:attrName>style.visibility</p:attrName>
                                        </p:attrNameLst>
                                      </p:cBhvr>
                                      <p:to>
                                        <p:strVal val="visible"/>
                                      </p:to>
                                    </p:set>
                                  </p:childTnLst>
                                </p:cTn>
                              </p:par>
                            </p:childTnLst>
                          </p:cTn>
                        </p:par>
                        <p:par>
                          <p:cTn id="27" fill="hold" nodeType="afterGroup">
                            <p:stCondLst>
                              <p:cond delay="0"/>
                            </p:stCondLst>
                            <p:childTnLst>
                              <p:par>
                                <p:cTn id="28" presetID="1" presetClass="entr" presetSubtype="0" fill="hold" grpId="0" nodeType="afterEffect">
                                  <p:stCondLst>
                                    <p:cond delay="500"/>
                                  </p:stCondLst>
                                  <p:childTnLst>
                                    <p:set>
                                      <p:cBhvr>
                                        <p:cTn id="29" dur="1" fill="hold">
                                          <p:stCondLst>
                                            <p:cond delay="0"/>
                                          </p:stCondLst>
                                        </p:cTn>
                                        <p:tgtEl>
                                          <p:spTgt spid="2458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80" grpId="0" animBg="1"/>
      <p:bldP spid="24581" grpId="0"/>
      <p:bldP spid="24582" grpId="0"/>
      <p:bldP spid="24583" grpId="0"/>
      <p:bldP spid="24584" grpId="0"/>
      <p:bldP spid="24585" grpId="0"/>
      <p:bldP spid="2458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AutoShape 2"/>
          <p:cNvSpPr>
            <a:spLocks noChangeArrowheads="1"/>
          </p:cNvSpPr>
          <p:nvPr/>
        </p:nvSpPr>
        <p:spPr bwMode="auto">
          <a:xfrm>
            <a:off x="8804275" y="174625"/>
            <a:ext cx="187325" cy="265113"/>
          </a:xfrm>
          <a:prstGeom prst="star5">
            <a:avLst/>
          </a:prstGeom>
          <a:solidFill>
            <a:srgbClr val="3366FF"/>
          </a:solidFill>
          <a:ln w="38100">
            <a:solidFill>
              <a:srgbClr val="0000CC"/>
            </a:solidFill>
            <a:miter lim="800000"/>
            <a:headEnd/>
            <a:tailEnd/>
          </a:ln>
          <a:effectLst/>
        </p:spPr>
        <p:txBody>
          <a:bodyPr wrap="none" anchor="ctr"/>
          <a:lstStyle/>
          <a:p>
            <a:pPr algn="ctr" eaLnBrk="0" hangingPunct="0">
              <a:defRPr/>
            </a:pPr>
            <a:endParaRPr lang="en-US" sz="2400">
              <a:latin typeface="Times New Roman" pitchFamily="18" charset="0"/>
            </a:endParaRPr>
          </a:p>
        </p:txBody>
      </p:sp>
      <p:sp>
        <p:nvSpPr>
          <p:cNvPr id="8195" name="Rectangle 3"/>
          <p:cNvSpPr>
            <a:spLocks noChangeArrowheads="1"/>
          </p:cNvSpPr>
          <p:nvPr/>
        </p:nvSpPr>
        <p:spPr bwMode="auto">
          <a:xfrm>
            <a:off x="468313" y="471488"/>
            <a:ext cx="1295400" cy="466725"/>
          </a:xfrm>
          <a:prstGeom prst="rect">
            <a:avLst/>
          </a:prstGeom>
          <a:solidFill>
            <a:schemeClr val="bg1"/>
          </a:solidFill>
          <a:ln w="9525">
            <a:solidFill>
              <a:srgbClr val="0000FF"/>
            </a:solidFill>
            <a:miter lim="800000"/>
            <a:headEnd/>
            <a:tailEnd/>
          </a:ln>
        </p:spPr>
        <p:txBody>
          <a:bodyPr anchor="ctr">
            <a:spAutoFit/>
          </a:bodyPr>
          <a:lstStyle>
            <a:lvl1pPr eaLnBrk="0" hangingPunct="0">
              <a:tabLst>
                <a:tab pos="541338" algn="l"/>
                <a:tab pos="1800225" algn="l"/>
                <a:tab pos="2520950" algn="l"/>
              </a:tabLst>
              <a:defRPr>
                <a:solidFill>
                  <a:schemeClr val="tx1"/>
                </a:solidFill>
                <a:latin typeface="Arial" panose="020B0604020202020204" pitchFamily="34" charset="0"/>
              </a:defRPr>
            </a:lvl1pPr>
            <a:lvl2pPr marL="742950" indent="-285750" eaLnBrk="0" hangingPunct="0">
              <a:tabLst>
                <a:tab pos="541338" algn="l"/>
                <a:tab pos="1800225" algn="l"/>
                <a:tab pos="2520950" algn="l"/>
              </a:tabLst>
              <a:defRPr>
                <a:solidFill>
                  <a:schemeClr val="tx1"/>
                </a:solidFill>
                <a:latin typeface="Arial" panose="020B0604020202020204" pitchFamily="34" charset="0"/>
              </a:defRPr>
            </a:lvl2pPr>
            <a:lvl3pPr marL="1143000" indent="-228600" eaLnBrk="0" hangingPunct="0">
              <a:tabLst>
                <a:tab pos="541338" algn="l"/>
                <a:tab pos="1800225" algn="l"/>
                <a:tab pos="2520950" algn="l"/>
              </a:tabLst>
              <a:defRPr>
                <a:solidFill>
                  <a:schemeClr val="tx1"/>
                </a:solidFill>
                <a:latin typeface="Arial" panose="020B0604020202020204" pitchFamily="34" charset="0"/>
              </a:defRPr>
            </a:lvl3pPr>
            <a:lvl4pPr marL="1600200" indent="-228600" eaLnBrk="0" hangingPunct="0">
              <a:tabLst>
                <a:tab pos="541338" algn="l"/>
                <a:tab pos="1800225" algn="l"/>
                <a:tab pos="2520950" algn="l"/>
              </a:tabLst>
              <a:defRPr>
                <a:solidFill>
                  <a:schemeClr val="tx1"/>
                </a:solidFill>
                <a:latin typeface="Arial" panose="020B0604020202020204" pitchFamily="34" charset="0"/>
              </a:defRPr>
            </a:lvl4pPr>
            <a:lvl5pPr marL="2057400" indent="-228600" eaLnBrk="0" hangingPunct="0">
              <a:tabLst>
                <a:tab pos="541338"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541338"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541338"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541338"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541338" algn="l"/>
                <a:tab pos="1800225" algn="l"/>
                <a:tab pos="2520950" algn="l"/>
              </a:tabLst>
              <a:defRPr>
                <a:solidFill>
                  <a:schemeClr val="tx1"/>
                </a:solidFill>
                <a:latin typeface="Arial" panose="020B0604020202020204" pitchFamily="34" charset="0"/>
              </a:defRPr>
            </a:lvl9pPr>
          </a:lstStyle>
          <a:p>
            <a:pPr eaLnBrk="1" hangingPunct="1">
              <a:buFont typeface="Wingdings" panose="05000000000000000000" pitchFamily="2" charset="2"/>
              <a:buNone/>
            </a:pPr>
            <a:r>
              <a:rPr lang="en-GB" altLang="en-US" sz="2400" b="1">
                <a:solidFill>
                  <a:srgbClr val="0000FF"/>
                </a:solidFill>
                <a:latin typeface="Comic Sans MS" panose="030F0702030302020204" pitchFamily="66" charset="0"/>
              </a:rPr>
              <a:t>W</a:t>
            </a:r>
            <a:r>
              <a:rPr lang="en-GB" altLang="en-US" sz="2400" b="1">
                <a:solidFill>
                  <a:srgbClr val="000000"/>
                </a:solidFill>
                <a:latin typeface="Comic Sans MS" panose="030F0702030302020204" pitchFamily="66" charset="0"/>
              </a:rPr>
              <a:t>eight</a:t>
            </a:r>
          </a:p>
        </p:txBody>
      </p:sp>
      <p:sp>
        <p:nvSpPr>
          <p:cNvPr id="25604" name="Rectangle 4"/>
          <p:cNvSpPr>
            <a:spLocks noChangeArrowheads="1"/>
          </p:cNvSpPr>
          <p:nvPr/>
        </p:nvSpPr>
        <p:spPr bwMode="auto">
          <a:xfrm>
            <a:off x="1979613" y="460375"/>
            <a:ext cx="2592387"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tabLst>
                <a:tab pos="541338" algn="l"/>
                <a:tab pos="1800225" algn="l"/>
                <a:tab pos="2520950" algn="l"/>
              </a:tabLst>
              <a:defRPr>
                <a:solidFill>
                  <a:schemeClr val="tx1"/>
                </a:solidFill>
                <a:latin typeface="Arial" panose="020B0604020202020204" pitchFamily="34" charset="0"/>
              </a:defRPr>
            </a:lvl1pPr>
            <a:lvl2pPr marL="742950" indent="-285750" eaLnBrk="0" hangingPunct="0">
              <a:tabLst>
                <a:tab pos="541338" algn="l"/>
                <a:tab pos="1800225" algn="l"/>
                <a:tab pos="2520950" algn="l"/>
              </a:tabLst>
              <a:defRPr>
                <a:solidFill>
                  <a:schemeClr val="tx1"/>
                </a:solidFill>
                <a:latin typeface="Arial" panose="020B0604020202020204" pitchFamily="34" charset="0"/>
              </a:defRPr>
            </a:lvl2pPr>
            <a:lvl3pPr marL="1143000" indent="-228600" eaLnBrk="0" hangingPunct="0">
              <a:tabLst>
                <a:tab pos="541338" algn="l"/>
                <a:tab pos="1800225" algn="l"/>
                <a:tab pos="2520950" algn="l"/>
              </a:tabLst>
              <a:defRPr>
                <a:solidFill>
                  <a:schemeClr val="tx1"/>
                </a:solidFill>
                <a:latin typeface="Arial" panose="020B0604020202020204" pitchFamily="34" charset="0"/>
              </a:defRPr>
            </a:lvl3pPr>
            <a:lvl4pPr marL="1600200" indent="-228600" eaLnBrk="0" hangingPunct="0">
              <a:tabLst>
                <a:tab pos="541338" algn="l"/>
                <a:tab pos="1800225" algn="l"/>
                <a:tab pos="2520950" algn="l"/>
              </a:tabLst>
              <a:defRPr>
                <a:solidFill>
                  <a:schemeClr val="tx1"/>
                </a:solidFill>
                <a:latin typeface="Arial" panose="020B0604020202020204" pitchFamily="34" charset="0"/>
              </a:defRPr>
            </a:lvl4pPr>
            <a:lvl5pPr marL="2057400" indent="-228600" eaLnBrk="0" hangingPunct="0">
              <a:tabLst>
                <a:tab pos="541338"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541338"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541338"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541338"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541338" algn="l"/>
                <a:tab pos="1800225" algn="l"/>
                <a:tab pos="2520950" algn="l"/>
              </a:tabLst>
              <a:defRPr>
                <a:solidFill>
                  <a:schemeClr val="tx1"/>
                </a:solidFill>
                <a:latin typeface="Arial" panose="020B0604020202020204" pitchFamily="34" charset="0"/>
              </a:defRPr>
            </a:lvl9pPr>
          </a:lstStyle>
          <a:p>
            <a:pPr eaLnBrk="1" hangingPunct="1">
              <a:buFont typeface="Wingdings" panose="05000000000000000000" pitchFamily="2" charset="2"/>
              <a:buNone/>
            </a:pPr>
            <a:r>
              <a:rPr lang="en-GB" altLang="en-US" sz="2400" b="1">
                <a:latin typeface="Comic Sans MS" panose="030F0702030302020204" pitchFamily="66" charset="0"/>
              </a:rPr>
              <a:t>We will use </a:t>
            </a:r>
            <a:r>
              <a:rPr lang="en-GB" altLang="en-US" sz="2600" b="1" i="1">
                <a:latin typeface="Times New Roman" panose="02020603050405020304" pitchFamily="18" charset="0"/>
              </a:rPr>
              <a:t>W</a:t>
            </a:r>
          </a:p>
        </p:txBody>
      </p:sp>
      <p:sp>
        <p:nvSpPr>
          <p:cNvPr id="25605" name="Rectangle 5"/>
          <p:cNvSpPr>
            <a:spLocks noChangeArrowheads="1"/>
          </p:cNvSpPr>
          <p:nvPr/>
        </p:nvSpPr>
        <p:spPr bwMode="auto">
          <a:xfrm>
            <a:off x="468313" y="1052513"/>
            <a:ext cx="1295400" cy="466725"/>
          </a:xfrm>
          <a:prstGeom prst="rect">
            <a:avLst/>
          </a:prstGeom>
          <a:solidFill>
            <a:schemeClr val="bg1"/>
          </a:solidFill>
          <a:ln w="9525">
            <a:solidFill>
              <a:srgbClr val="0000FF"/>
            </a:solidFill>
            <a:miter lim="800000"/>
            <a:headEnd/>
            <a:tailEnd/>
          </a:ln>
        </p:spPr>
        <p:txBody>
          <a:bodyPr anchor="ctr">
            <a:spAutoFit/>
          </a:bodyPr>
          <a:lstStyle>
            <a:lvl1pPr eaLnBrk="0" hangingPunct="0">
              <a:tabLst>
                <a:tab pos="541338" algn="l"/>
                <a:tab pos="1800225" algn="l"/>
                <a:tab pos="2520950" algn="l"/>
              </a:tabLst>
              <a:defRPr>
                <a:solidFill>
                  <a:schemeClr val="tx1"/>
                </a:solidFill>
                <a:latin typeface="Arial" panose="020B0604020202020204" pitchFamily="34" charset="0"/>
              </a:defRPr>
            </a:lvl1pPr>
            <a:lvl2pPr marL="742950" indent="-285750" eaLnBrk="0" hangingPunct="0">
              <a:tabLst>
                <a:tab pos="541338" algn="l"/>
                <a:tab pos="1800225" algn="l"/>
                <a:tab pos="2520950" algn="l"/>
              </a:tabLst>
              <a:defRPr>
                <a:solidFill>
                  <a:schemeClr val="tx1"/>
                </a:solidFill>
                <a:latin typeface="Arial" panose="020B0604020202020204" pitchFamily="34" charset="0"/>
              </a:defRPr>
            </a:lvl2pPr>
            <a:lvl3pPr marL="1143000" indent="-228600" eaLnBrk="0" hangingPunct="0">
              <a:tabLst>
                <a:tab pos="541338" algn="l"/>
                <a:tab pos="1800225" algn="l"/>
                <a:tab pos="2520950" algn="l"/>
              </a:tabLst>
              <a:defRPr>
                <a:solidFill>
                  <a:schemeClr val="tx1"/>
                </a:solidFill>
                <a:latin typeface="Arial" panose="020B0604020202020204" pitchFamily="34" charset="0"/>
              </a:defRPr>
            </a:lvl3pPr>
            <a:lvl4pPr marL="1600200" indent="-228600" eaLnBrk="0" hangingPunct="0">
              <a:tabLst>
                <a:tab pos="541338" algn="l"/>
                <a:tab pos="1800225" algn="l"/>
                <a:tab pos="2520950" algn="l"/>
              </a:tabLst>
              <a:defRPr>
                <a:solidFill>
                  <a:schemeClr val="tx1"/>
                </a:solidFill>
                <a:latin typeface="Arial" panose="020B0604020202020204" pitchFamily="34" charset="0"/>
              </a:defRPr>
            </a:lvl4pPr>
            <a:lvl5pPr marL="2057400" indent="-228600" eaLnBrk="0" hangingPunct="0">
              <a:tabLst>
                <a:tab pos="541338"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541338"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541338"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541338"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541338" algn="l"/>
                <a:tab pos="1800225" algn="l"/>
                <a:tab pos="2520950" algn="l"/>
              </a:tabLst>
              <a:defRPr>
                <a:solidFill>
                  <a:schemeClr val="tx1"/>
                </a:solidFill>
                <a:latin typeface="Arial" panose="020B0604020202020204" pitchFamily="34" charset="0"/>
              </a:defRPr>
            </a:lvl9pPr>
          </a:lstStyle>
          <a:p>
            <a:pPr eaLnBrk="1" hangingPunct="1">
              <a:buFont typeface="Wingdings" panose="05000000000000000000" pitchFamily="2" charset="2"/>
              <a:buNone/>
            </a:pPr>
            <a:r>
              <a:rPr lang="en-GB" altLang="en-US" sz="2400" b="1">
                <a:solidFill>
                  <a:srgbClr val="0000FF"/>
                </a:solidFill>
                <a:latin typeface="Comic Sans MS" panose="030F0702030302020204" pitchFamily="66" charset="0"/>
              </a:rPr>
              <a:t>T</a:t>
            </a:r>
            <a:r>
              <a:rPr lang="en-GB" altLang="en-US" sz="2400" b="1">
                <a:solidFill>
                  <a:srgbClr val="000000"/>
                </a:solidFill>
                <a:latin typeface="Comic Sans MS" panose="030F0702030302020204" pitchFamily="66" charset="0"/>
              </a:rPr>
              <a:t>ension</a:t>
            </a:r>
          </a:p>
        </p:txBody>
      </p:sp>
      <p:sp>
        <p:nvSpPr>
          <p:cNvPr id="25606" name="Rectangle 6"/>
          <p:cNvSpPr>
            <a:spLocks noChangeArrowheads="1"/>
          </p:cNvSpPr>
          <p:nvPr/>
        </p:nvSpPr>
        <p:spPr bwMode="auto">
          <a:xfrm>
            <a:off x="1979613" y="1036638"/>
            <a:ext cx="2592387"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tabLst>
                <a:tab pos="541338" algn="l"/>
                <a:tab pos="1800225" algn="l"/>
                <a:tab pos="2520950" algn="l"/>
              </a:tabLst>
              <a:defRPr>
                <a:solidFill>
                  <a:schemeClr val="tx1"/>
                </a:solidFill>
                <a:latin typeface="Arial" panose="020B0604020202020204" pitchFamily="34" charset="0"/>
              </a:defRPr>
            </a:lvl1pPr>
            <a:lvl2pPr marL="742950" indent="-285750" eaLnBrk="0" hangingPunct="0">
              <a:tabLst>
                <a:tab pos="541338" algn="l"/>
                <a:tab pos="1800225" algn="l"/>
                <a:tab pos="2520950" algn="l"/>
              </a:tabLst>
              <a:defRPr>
                <a:solidFill>
                  <a:schemeClr val="tx1"/>
                </a:solidFill>
                <a:latin typeface="Arial" panose="020B0604020202020204" pitchFamily="34" charset="0"/>
              </a:defRPr>
            </a:lvl2pPr>
            <a:lvl3pPr marL="1143000" indent="-228600" eaLnBrk="0" hangingPunct="0">
              <a:tabLst>
                <a:tab pos="541338" algn="l"/>
                <a:tab pos="1800225" algn="l"/>
                <a:tab pos="2520950" algn="l"/>
              </a:tabLst>
              <a:defRPr>
                <a:solidFill>
                  <a:schemeClr val="tx1"/>
                </a:solidFill>
                <a:latin typeface="Arial" panose="020B0604020202020204" pitchFamily="34" charset="0"/>
              </a:defRPr>
            </a:lvl3pPr>
            <a:lvl4pPr marL="1600200" indent="-228600" eaLnBrk="0" hangingPunct="0">
              <a:tabLst>
                <a:tab pos="541338" algn="l"/>
                <a:tab pos="1800225" algn="l"/>
                <a:tab pos="2520950" algn="l"/>
              </a:tabLst>
              <a:defRPr>
                <a:solidFill>
                  <a:schemeClr val="tx1"/>
                </a:solidFill>
                <a:latin typeface="Arial" panose="020B0604020202020204" pitchFamily="34" charset="0"/>
              </a:defRPr>
            </a:lvl4pPr>
            <a:lvl5pPr marL="2057400" indent="-228600" eaLnBrk="0" hangingPunct="0">
              <a:tabLst>
                <a:tab pos="541338"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541338"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541338"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541338"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541338" algn="l"/>
                <a:tab pos="1800225" algn="l"/>
                <a:tab pos="2520950" algn="l"/>
              </a:tabLst>
              <a:defRPr>
                <a:solidFill>
                  <a:schemeClr val="tx1"/>
                </a:solidFill>
                <a:latin typeface="Arial" panose="020B0604020202020204" pitchFamily="34" charset="0"/>
              </a:defRPr>
            </a:lvl9pPr>
          </a:lstStyle>
          <a:p>
            <a:pPr eaLnBrk="1" hangingPunct="1">
              <a:buFont typeface="Wingdings" panose="05000000000000000000" pitchFamily="2" charset="2"/>
              <a:buNone/>
            </a:pPr>
            <a:r>
              <a:rPr lang="en-GB" altLang="en-US" sz="2400" b="1">
                <a:latin typeface="Comic Sans MS" panose="030F0702030302020204" pitchFamily="66" charset="0"/>
              </a:rPr>
              <a:t>We will use </a:t>
            </a:r>
            <a:r>
              <a:rPr lang="en-GB" altLang="en-US" sz="2600" b="1" i="1">
                <a:latin typeface="Times New Roman" panose="02020603050405020304" pitchFamily="18" charset="0"/>
              </a:rPr>
              <a:t>T</a:t>
            </a:r>
          </a:p>
        </p:txBody>
      </p:sp>
      <p:pic>
        <p:nvPicPr>
          <p:cNvPr id="25607" name="Picture 7" descr="2045657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27538" y="87313"/>
            <a:ext cx="2016125" cy="1720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8" name="Rectangle 8"/>
          <p:cNvSpPr>
            <a:spLocks noChangeArrowheads="1"/>
          </p:cNvSpPr>
          <p:nvPr/>
        </p:nvSpPr>
        <p:spPr bwMode="auto">
          <a:xfrm>
            <a:off x="468313" y="1844675"/>
            <a:ext cx="734218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tabLst>
                <a:tab pos="541338" algn="l"/>
                <a:tab pos="1800225" algn="l"/>
                <a:tab pos="2520950" algn="l"/>
              </a:tabLst>
              <a:defRPr>
                <a:solidFill>
                  <a:schemeClr val="tx1"/>
                </a:solidFill>
                <a:latin typeface="Arial" panose="020B0604020202020204" pitchFamily="34" charset="0"/>
              </a:defRPr>
            </a:lvl1pPr>
            <a:lvl2pPr marL="742950" indent="-285750" eaLnBrk="0" hangingPunct="0">
              <a:tabLst>
                <a:tab pos="541338" algn="l"/>
                <a:tab pos="1800225" algn="l"/>
                <a:tab pos="2520950" algn="l"/>
              </a:tabLst>
              <a:defRPr>
                <a:solidFill>
                  <a:schemeClr val="tx1"/>
                </a:solidFill>
                <a:latin typeface="Arial" panose="020B0604020202020204" pitchFamily="34" charset="0"/>
              </a:defRPr>
            </a:lvl2pPr>
            <a:lvl3pPr marL="1143000" indent="-228600" eaLnBrk="0" hangingPunct="0">
              <a:tabLst>
                <a:tab pos="541338" algn="l"/>
                <a:tab pos="1800225" algn="l"/>
                <a:tab pos="2520950" algn="l"/>
              </a:tabLst>
              <a:defRPr>
                <a:solidFill>
                  <a:schemeClr val="tx1"/>
                </a:solidFill>
                <a:latin typeface="Arial" panose="020B0604020202020204" pitchFamily="34" charset="0"/>
              </a:defRPr>
            </a:lvl3pPr>
            <a:lvl4pPr marL="1600200" indent="-228600" eaLnBrk="0" hangingPunct="0">
              <a:tabLst>
                <a:tab pos="541338" algn="l"/>
                <a:tab pos="1800225" algn="l"/>
                <a:tab pos="2520950" algn="l"/>
              </a:tabLst>
              <a:defRPr>
                <a:solidFill>
                  <a:schemeClr val="tx1"/>
                </a:solidFill>
                <a:latin typeface="Arial" panose="020B0604020202020204" pitchFamily="34" charset="0"/>
              </a:defRPr>
            </a:lvl4pPr>
            <a:lvl5pPr marL="2057400" indent="-228600" eaLnBrk="0" hangingPunct="0">
              <a:tabLst>
                <a:tab pos="541338"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541338"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541338"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541338"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541338" algn="l"/>
                <a:tab pos="1800225" algn="l"/>
                <a:tab pos="2520950" algn="l"/>
              </a:tabLst>
              <a:defRPr>
                <a:solidFill>
                  <a:schemeClr val="tx1"/>
                </a:solidFill>
                <a:latin typeface="Arial" panose="020B0604020202020204" pitchFamily="34" charset="0"/>
              </a:defRPr>
            </a:lvl9pPr>
          </a:lstStyle>
          <a:p>
            <a:pPr eaLnBrk="1" hangingPunct="1">
              <a:buFont typeface="Wingdings" panose="05000000000000000000" pitchFamily="2" charset="2"/>
              <a:buNone/>
            </a:pPr>
            <a:r>
              <a:rPr lang="en-GB" altLang="en-US" sz="2400" b="1">
                <a:latin typeface="Comic Sans MS" panose="030F0702030302020204" pitchFamily="66" charset="0"/>
              </a:rPr>
              <a:t>The component of friction gives us a problem. </a:t>
            </a:r>
          </a:p>
        </p:txBody>
      </p:sp>
      <p:sp>
        <p:nvSpPr>
          <p:cNvPr id="25609" name="Rectangle 9"/>
          <p:cNvSpPr>
            <a:spLocks noChangeArrowheads="1"/>
          </p:cNvSpPr>
          <p:nvPr/>
        </p:nvSpPr>
        <p:spPr bwMode="auto">
          <a:xfrm>
            <a:off x="468313" y="2205038"/>
            <a:ext cx="7272337"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tabLst>
                <a:tab pos="541338" algn="l"/>
                <a:tab pos="1800225" algn="l"/>
                <a:tab pos="2520950" algn="l"/>
              </a:tabLst>
              <a:defRPr>
                <a:solidFill>
                  <a:schemeClr val="tx1"/>
                </a:solidFill>
                <a:latin typeface="Arial" panose="020B0604020202020204" pitchFamily="34" charset="0"/>
              </a:defRPr>
            </a:lvl1pPr>
            <a:lvl2pPr marL="742950" indent="-285750" eaLnBrk="0" hangingPunct="0">
              <a:tabLst>
                <a:tab pos="541338" algn="l"/>
                <a:tab pos="1800225" algn="l"/>
                <a:tab pos="2520950" algn="l"/>
              </a:tabLst>
              <a:defRPr>
                <a:solidFill>
                  <a:schemeClr val="tx1"/>
                </a:solidFill>
                <a:latin typeface="Arial" panose="020B0604020202020204" pitchFamily="34" charset="0"/>
              </a:defRPr>
            </a:lvl2pPr>
            <a:lvl3pPr marL="1143000" indent="-228600" eaLnBrk="0" hangingPunct="0">
              <a:tabLst>
                <a:tab pos="541338" algn="l"/>
                <a:tab pos="1800225" algn="l"/>
                <a:tab pos="2520950" algn="l"/>
              </a:tabLst>
              <a:defRPr>
                <a:solidFill>
                  <a:schemeClr val="tx1"/>
                </a:solidFill>
                <a:latin typeface="Arial" panose="020B0604020202020204" pitchFamily="34" charset="0"/>
              </a:defRPr>
            </a:lvl3pPr>
            <a:lvl4pPr marL="1600200" indent="-228600" eaLnBrk="0" hangingPunct="0">
              <a:tabLst>
                <a:tab pos="541338" algn="l"/>
                <a:tab pos="1800225" algn="l"/>
                <a:tab pos="2520950" algn="l"/>
              </a:tabLst>
              <a:defRPr>
                <a:solidFill>
                  <a:schemeClr val="tx1"/>
                </a:solidFill>
                <a:latin typeface="Arial" panose="020B0604020202020204" pitchFamily="34" charset="0"/>
              </a:defRPr>
            </a:lvl4pPr>
            <a:lvl5pPr marL="2057400" indent="-228600" eaLnBrk="0" hangingPunct="0">
              <a:tabLst>
                <a:tab pos="541338"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541338"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541338"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541338"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541338" algn="l"/>
                <a:tab pos="1800225" algn="l"/>
                <a:tab pos="2520950" algn="l"/>
              </a:tabLst>
              <a:defRPr>
                <a:solidFill>
                  <a:schemeClr val="tx1"/>
                </a:solidFill>
                <a:latin typeface="Arial" panose="020B0604020202020204" pitchFamily="34" charset="0"/>
              </a:defRPr>
            </a:lvl9pPr>
          </a:lstStyle>
          <a:p>
            <a:pPr eaLnBrk="1" hangingPunct="1">
              <a:buFont typeface="Wingdings" panose="05000000000000000000" pitchFamily="2" charset="2"/>
              <a:buNone/>
            </a:pPr>
            <a:r>
              <a:rPr lang="en-GB" altLang="en-US" sz="2400" b="1">
                <a:latin typeface="Comic Sans MS" panose="030F0702030302020204" pitchFamily="66" charset="0"/>
              </a:rPr>
              <a:t>An important formula in mechanics is </a:t>
            </a:r>
            <a:r>
              <a:rPr lang="en-GB" altLang="en-US" sz="2600" b="1" i="1">
                <a:latin typeface="Times New Roman" panose="02020603050405020304" pitchFamily="18" charset="0"/>
              </a:rPr>
              <a:t>F</a:t>
            </a:r>
            <a:r>
              <a:rPr lang="en-GB" altLang="en-US" sz="2600" b="1">
                <a:latin typeface="Times New Roman" panose="02020603050405020304" pitchFamily="18" charset="0"/>
              </a:rPr>
              <a:t> = </a:t>
            </a:r>
            <a:r>
              <a:rPr lang="en-GB" altLang="en-US" sz="2600" b="1" i="1">
                <a:latin typeface="Times New Roman" panose="02020603050405020304" pitchFamily="18" charset="0"/>
              </a:rPr>
              <a:t>ma</a:t>
            </a:r>
            <a:r>
              <a:rPr lang="en-GB" altLang="en-US" sz="2400" b="1">
                <a:latin typeface="Comic Sans MS" panose="030F0702030302020204" pitchFamily="66" charset="0"/>
              </a:rPr>
              <a:t>. </a:t>
            </a:r>
          </a:p>
        </p:txBody>
      </p:sp>
      <p:sp>
        <p:nvSpPr>
          <p:cNvPr id="25610" name="Rectangle 10"/>
          <p:cNvSpPr>
            <a:spLocks noChangeArrowheads="1"/>
          </p:cNvSpPr>
          <p:nvPr/>
        </p:nvSpPr>
        <p:spPr bwMode="auto">
          <a:xfrm>
            <a:off x="468313" y="2636838"/>
            <a:ext cx="8280400" cy="85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tabLst>
                <a:tab pos="541338" algn="l"/>
                <a:tab pos="1800225" algn="l"/>
                <a:tab pos="2520950" algn="l"/>
              </a:tabLst>
              <a:defRPr>
                <a:solidFill>
                  <a:schemeClr val="tx1"/>
                </a:solidFill>
                <a:latin typeface="Arial" panose="020B0604020202020204" pitchFamily="34" charset="0"/>
              </a:defRPr>
            </a:lvl1pPr>
            <a:lvl2pPr marL="742950" indent="-285750" eaLnBrk="0" hangingPunct="0">
              <a:tabLst>
                <a:tab pos="541338" algn="l"/>
                <a:tab pos="1800225" algn="l"/>
                <a:tab pos="2520950" algn="l"/>
              </a:tabLst>
              <a:defRPr>
                <a:solidFill>
                  <a:schemeClr val="tx1"/>
                </a:solidFill>
                <a:latin typeface="Arial" panose="020B0604020202020204" pitchFamily="34" charset="0"/>
              </a:defRPr>
            </a:lvl2pPr>
            <a:lvl3pPr marL="1143000" indent="-228600" eaLnBrk="0" hangingPunct="0">
              <a:tabLst>
                <a:tab pos="541338" algn="l"/>
                <a:tab pos="1800225" algn="l"/>
                <a:tab pos="2520950" algn="l"/>
              </a:tabLst>
              <a:defRPr>
                <a:solidFill>
                  <a:schemeClr val="tx1"/>
                </a:solidFill>
                <a:latin typeface="Arial" panose="020B0604020202020204" pitchFamily="34" charset="0"/>
              </a:defRPr>
            </a:lvl3pPr>
            <a:lvl4pPr marL="1600200" indent="-228600" eaLnBrk="0" hangingPunct="0">
              <a:tabLst>
                <a:tab pos="541338" algn="l"/>
                <a:tab pos="1800225" algn="l"/>
                <a:tab pos="2520950" algn="l"/>
              </a:tabLst>
              <a:defRPr>
                <a:solidFill>
                  <a:schemeClr val="tx1"/>
                </a:solidFill>
                <a:latin typeface="Arial" panose="020B0604020202020204" pitchFamily="34" charset="0"/>
              </a:defRPr>
            </a:lvl4pPr>
            <a:lvl5pPr marL="2057400" indent="-228600" eaLnBrk="0" hangingPunct="0">
              <a:tabLst>
                <a:tab pos="541338"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541338"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541338"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541338"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541338" algn="l"/>
                <a:tab pos="1800225" algn="l"/>
                <a:tab pos="2520950" algn="l"/>
              </a:tabLst>
              <a:defRPr>
                <a:solidFill>
                  <a:schemeClr val="tx1"/>
                </a:solidFill>
                <a:latin typeface="Arial" panose="020B0604020202020204" pitchFamily="34" charset="0"/>
              </a:defRPr>
            </a:lvl9pPr>
          </a:lstStyle>
          <a:p>
            <a:pPr eaLnBrk="1" hangingPunct="1">
              <a:buFont typeface="Wingdings" panose="05000000000000000000" pitchFamily="2" charset="2"/>
              <a:buNone/>
            </a:pPr>
            <a:r>
              <a:rPr lang="en-GB" altLang="en-US" sz="2400" b="1">
                <a:latin typeface="Comic Sans MS" panose="030F0702030302020204" pitchFamily="66" charset="0"/>
              </a:rPr>
              <a:t>In this formula, </a:t>
            </a:r>
            <a:r>
              <a:rPr lang="en-GB" altLang="en-US" sz="2600" b="1" i="1">
                <a:latin typeface="Times New Roman" panose="02020603050405020304" pitchFamily="18" charset="0"/>
              </a:rPr>
              <a:t>F</a:t>
            </a:r>
            <a:r>
              <a:rPr lang="en-GB" altLang="en-US" sz="2400" b="1">
                <a:latin typeface="Comic Sans MS" panose="030F0702030302020204" pitchFamily="66" charset="0"/>
              </a:rPr>
              <a:t> stands for the resultant of the forces acting on a body. </a:t>
            </a:r>
          </a:p>
        </p:txBody>
      </p:sp>
      <p:sp>
        <p:nvSpPr>
          <p:cNvPr id="25611" name="Rectangle 11"/>
          <p:cNvSpPr>
            <a:spLocks noChangeArrowheads="1"/>
          </p:cNvSpPr>
          <p:nvPr/>
        </p:nvSpPr>
        <p:spPr bwMode="auto">
          <a:xfrm>
            <a:off x="468313" y="3438525"/>
            <a:ext cx="8280400" cy="85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tabLst>
                <a:tab pos="541338" algn="l"/>
                <a:tab pos="1800225" algn="l"/>
                <a:tab pos="2520950" algn="l"/>
              </a:tabLst>
              <a:defRPr>
                <a:solidFill>
                  <a:schemeClr val="tx1"/>
                </a:solidFill>
                <a:latin typeface="Arial" panose="020B0604020202020204" pitchFamily="34" charset="0"/>
              </a:defRPr>
            </a:lvl1pPr>
            <a:lvl2pPr marL="742950" indent="-285750" eaLnBrk="0" hangingPunct="0">
              <a:tabLst>
                <a:tab pos="541338" algn="l"/>
                <a:tab pos="1800225" algn="l"/>
                <a:tab pos="2520950" algn="l"/>
              </a:tabLst>
              <a:defRPr>
                <a:solidFill>
                  <a:schemeClr val="tx1"/>
                </a:solidFill>
                <a:latin typeface="Arial" panose="020B0604020202020204" pitchFamily="34" charset="0"/>
              </a:defRPr>
            </a:lvl2pPr>
            <a:lvl3pPr marL="1143000" indent="-228600" eaLnBrk="0" hangingPunct="0">
              <a:tabLst>
                <a:tab pos="541338" algn="l"/>
                <a:tab pos="1800225" algn="l"/>
                <a:tab pos="2520950" algn="l"/>
              </a:tabLst>
              <a:defRPr>
                <a:solidFill>
                  <a:schemeClr val="tx1"/>
                </a:solidFill>
                <a:latin typeface="Arial" panose="020B0604020202020204" pitchFamily="34" charset="0"/>
              </a:defRPr>
            </a:lvl3pPr>
            <a:lvl4pPr marL="1600200" indent="-228600" eaLnBrk="0" hangingPunct="0">
              <a:tabLst>
                <a:tab pos="541338" algn="l"/>
                <a:tab pos="1800225" algn="l"/>
                <a:tab pos="2520950" algn="l"/>
              </a:tabLst>
              <a:defRPr>
                <a:solidFill>
                  <a:schemeClr val="tx1"/>
                </a:solidFill>
                <a:latin typeface="Arial" panose="020B0604020202020204" pitchFamily="34" charset="0"/>
              </a:defRPr>
            </a:lvl4pPr>
            <a:lvl5pPr marL="2057400" indent="-228600" eaLnBrk="0" hangingPunct="0">
              <a:tabLst>
                <a:tab pos="541338"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541338"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541338"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541338"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541338" algn="l"/>
                <a:tab pos="1800225" algn="l"/>
                <a:tab pos="2520950" algn="l"/>
              </a:tabLst>
              <a:defRPr>
                <a:solidFill>
                  <a:schemeClr val="tx1"/>
                </a:solidFill>
                <a:latin typeface="Arial" panose="020B0604020202020204" pitchFamily="34" charset="0"/>
              </a:defRPr>
            </a:lvl9pPr>
          </a:lstStyle>
          <a:p>
            <a:pPr eaLnBrk="1" hangingPunct="1">
              <a:buFont typeface="Wingdings" panose="05000000000000000000" pitchFamily="2" charset="2"/>
              <a:buNone/>
            </a:pPr>
            <a:r>
              <a:rPr lang="en-GB" altLang="en-US" sz="2400" b="1">
                <a:latin typeface="Comic Sans MS" panose="030F0702030302020204" pitchFamily="66" charset="0"/>
              </a:rPr>
              <a:t>Using </a:t>
            </a:r>
            <a:r>
              <a:rPr lang="en-GB" altLang="en-US" sz="2600" b="1" i="1">
                <a:latin typeface="Times New Roman" panose="02020603050405020304" pitchFamily="18" charset="0"/>
              </a:rPr>
              <a:t>F</a:t>
            </a:r>
            <a:r>
              <a:rPr lang="en-GB" altLang="en-US" sz="2400" b="1">
                <a:latin typeface="Comic Sans MS" panose="030F0702030302020204" pitchFamily="66" charset="0"/>
              </a:rPr>
              <a:t> for friction </a:t>
            </a:r>
            <a:r>
              <a:rPr lang="en-GB" altLang="en-US" sz="2400" b="1" u="sng">
                <a:latin typeface="Comic Sans MS" panose="030F0702030302020204" pitchFamily="66" charset="0"/>
              </a:rPr>
              <a:t>and</a:t>
            </a:r>
            <a:r>
              <a:rPr lang="en-GB" altLang="en-US" sz="2400" b="1">
                <a:latin typeface="Comic Sans MS" panose="030F0702030302020204" pitchFamily="66" charset="0"/>
              </a:rPr>
              <a:t> for the total force leads to terrible confusion.</a:t>
            </a:r>
          </a:p>
        </p:txBody>
      </p:sp>
      <p:sp>
        <p:nvSpPr>
          <p:cNvPr id="25612" name="Rectangle 12"/>
          <p:cNvSpPr>
            <a:spLocks noChangeArrowheads="1"/>
          </p:cNvSpPr>
          <p:nvPr/>
        </p:nvSpPr>
        <p:spPr bwMode="auto">
          <a:xfrm>
            <a:off x="744538" y="4275138"/>
            <a:ext cx="7639050" cy="498475"/>
          </a:xfrm>
          <a:prstGeom prst="rect">
            <a:avLst/>
          </a:prstGeom>
          <a:solidFill>
            <a:srgbClr val="FFFF00"/>
          </a:solidFill>
          <a:ln w="9525">
            <a:solidFill>
              <a:schemeClr val="hlink"/>
            </a:solidFill>
            <a:miter lim="800000"/>
            <a:headEnd/>
            <a:tailEnd/>
          </a:ln>
        </p:spPr>
        <p:txBody>
          <a:bodyPr anchor="ctr">
            <a:spAutoFit/>
          </a:bodyPr>
          <a:lstStyle>
            <a:lvl1pPr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eaLnBrk="1" hangingPunct="1">
              <a:buFont typeface="Wingdings" panose="05000000000000000000" pitchFamily="2" charset="2"/>
              <a:buNone/>
            </a:pPr>
            <a:r>
              <a:rPr lang="en-GB" altLang="en-US" sz="2400" b="1">
                <a:solidFill>
                  <a:srgbClr val="000000"/>
                </a:solidFill>
                <a:latin typeface="Comic Sans MS" panose="030F0702030302020204" pitchFamily="66" charset="0"/>
              </a:rPr>
              <a:t>I will always use </a:t>
            </a:r>
            <a:r>
              <a:rPr lang="en-GB" altLang="en-US" sz="2600" b="1" i="1">
                <a:solidFill>
                  <a:srgbClr val="0000FF"/>
                </a:solidFill>
                <a:latin typeface="Times New Roman" panose="02020603050405020304" pitchFamily="18" charset="0"/>
              </a:rPr>
              <a:t>F</a:t>
            </a:r>
            <a:r>
              <a:rPr lang="en-GB" altLang="en-US" sz="2600" b="1" i="1" baseline="-25000">
                <a:solidFill>
                  <a:srgbClr val="0000FF"/>
                </a:solidFill>
                <a:latin typeface="Times New Roman" panose="02020603050405020304" pitchFamily="18" charset="0"/>
              </a:rPr>
              <a:t>r</a:t>
            </a:r>
            <a:r>
              <a:rPr lang="en-GB" altLang="en-US" sz="2400" b="1">
                <a:solidFill>
                  <a:srgbClr val="000000"/>
                </a:solidFill>
                <a:latin typeface="Comic Sans MS" panose="030F0702030302020204" pitchFamily="66" charset="0"/>
              </a:rPr>
              <a:t> for the </a:t>
            </a:r>
            <a:r>
              <a:rPr lang="en-GB" altLang="en-US" sz="2400" b="1">
                <a:solidFill>
                  <a:srgbClr val="0000FF"/>
                </a:solidFill>
                <a:latin typeface="Comic Sans MS" panose="030F0702030302020204" pitchFamily="66" charset="0"/>
              </a:rPr>
              <a:t>fr</a:t>
            </a:r>
            <a:r>
              <a:rPr lang="en-GB" altLang="en-US" sz="2400" b="1">
                <a:solidFill>
                  <a:srgbClr val="000000"/>
                </a:solidFill>
                <a:latin typeface="Comic Sans MS" panose="030F0702030302020204" pitchFamily="66" charset="0"/>
              </a:rPr>
              <a:t>ictional component.</a:t>
            </a:r>
            <a:endParaRPr lang="en-US" altLang="en-US" sz="2400" b="1">
              <a:solidFill>
                <a:srgbClr val="000000"/>
              </a:solidFill>
              <a:latin typeface="Comic Sans MS" panose="030F0702030302020204" pitchFamily="66" charset="0"/>
            </a:endParaRPr>
          </a:p>
        </p:txBody>
      </p:sp>
      <p:sp>
        <p:nvSpPr>
          <p:cNvPr id="25613" name="Rectangle 13"/>
          <p:cNvSpPr>
            <a:spLocks noChangeArrowheads="1"/>
          </p:cNvSpPr>
          <p:nvPr/>
        </p:nvSpPr>
        <p:spPr bwMode="auto">
          <a:xfrm>
            <a:off x="215900" y="4784725"/>
            <a:ext cx="8820150" cy="885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marL="355600" indent="-355600"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algn="ctr" eaLnBrk="1" hangingPunct="1">
              <a:buFont typeface="Wingdings" panose="05000000000000000000" pitchFamily="2" charset="2"/>
              <a:buNone/>
            </a:pPr>
            <a:r>
              <a:rPr lang="en-GB" altLang="en-US" sz="2400" b="1">
                <a:solidFill>
                  <a:srgbClr val="000000"/>
                </a:solidFill>
                <a:latin typeface="Comic Sans MS" panose="030F0702030302020204" pitchFamily="66" charset="0"/>
              </a:rPr>
              <a:t>( The</a:t>
            </a:r>
            <a:r>
              <a:rPr lang="en-GB" altLang="en-US" sz="2600" b="1" i="1">
                <a:solidFill>
                  <a:srgbClr val="000000"/>
                </a:solidFill>
                <a:latin typeface="Times New Roman" panose="02020603050405020304" pitchFamily="18" charset="0"/>
              </a:rPr>
              <a:t> r</a:t>
            </a:r>
            <a:r>
              <a:rPr lang="en-GB" altLang="en-US" sz="2400" b="1">
                <a:solidFill>
                  <a:srgbClr val="000000"/>
                </a:solidFill>
                <a:latin typeface="Comic Sans MS" panose="030F0702030302020204" pitchFamily="66" charset="0"/>
              </a:rPr>
              <a:t> must be written as a subscript because </a:t>
            </a:r>
            <a:r>
              <a:rPr lang="en-GB" altLang="en-US" sz="2600" b="1" i="1">
                <a:solidFill>
                  <a:srgbClr val="000000"/>
                </a:solidFill>
                <a:latin typeface="Times New Roman" panose="02020603050405020304" pitchFamily="18" charset="0"/>
              </a:rPr>
              <a:t>Fr</a:t>
            </a:r>
            <a:r>
              <a:rPr lang="en-GB" altLang="en-US" sz="2400" b="1">
                <a:solidFill>
                  <a:srgbClr val="000000"/>
                </a:solidFill>
                <a:latin typeface="Comic Sans MS" panose="030F0702030302020204" pitchFamily="66" charset="0"/>
              </a:rPr>
              <a:t> looks like </a:t>
            </a:r>
            <a:r>
              <a:rPr lang="en-GB" altLang="en-US" sz="2600" b="1" i="1">
                <a:solidFill>
                  <a:srgbClr val="000000"/>
                </a:solidFill>
                <a:latin typeface="Times New Roman" panose="02020603050405020304" pitchFamily="18" charset="0"/>
              </a:rPr>
              <a:t>F </a:t>
            </a:r>
            <a:r>
              <a:rPr lang="en-GB" altLang="en-US" sz="2600" b="1">
                <a:solidFill>
                  <a:srgbClr val="000000"/>
                </a:solidFill>
                <a:latin typeface="Times New Roman" panose="02020603050405020304" pitchFamily="18" charset="0"/>
                <a:sym typeface="Symbol" panose="05050102010706020507" pitchFamily="18" charset="2"/>
              </a:rPr>
              <a:t></a:t>
            </a:r>
            <a:r>
              <a:rPr lang="en-GB" altLang="en-US" sz="2600" b="1" i="1">
                <a:solidFill>
                  <a:srgbClr val="000000"/>
                </a:solidFill>
                <a:latin typeface="Times New Roman" panose="02020603050405020304" pitchFamily="18" charset="0"/>
                <a:sym typeface="Symbol" panose="05050102010706020507" pitchFamily="18" charset="2"/>
              </a:rPr>
              <a:t> r</a:t>
            </a:r>
            <a:r>
              <a:rPr lang="en-GB" altLang="en-US" sz="2400" b="1">
                <a:solidFill>
                  <a:srgbClr val="000000"/>
                </a:solidFill>
                <a:latin typeface="Comic Sans MS" panose="030F0702030302020204" pitchFamily="66" charset="0"/>
              </a:rPr>
              <a:t>. )</a:t>
            </a:r>
            <a:endParaRPr lang="en-US" altLang="en-US" sz="2400" b="1">
              <a:solidFill>
                <a:srgbClr val="000000"/>
              </a:solidFill>
              <a:latin typeface="Comic Sans MS" panose="030F0702030302020204" pitchFamily="66"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604"/>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5605"/>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5606"/>
                                        </p:tgtEl>
                                        <p:attrNameLst>
                                          <p:attrName>style.visibility</p:attrName>
                                        </p:attrNameLst>
                                      </p:cBhvr>
                                      <p:to>
                                        <p:strVal val="visible"/>
                                      </p:to>
                                    </p:set>
                                  </p:childTnLst>
                                </p:cTn>
                              </p:par>
                            </p:childTnLst>
                          </p:cTn>
                        </p:par>
                        <p:par>
                          <p:cTn id="15" fill="hold" nodeType="afterGroup">
                            <p:stCondLst>
                              <p:cond delay="0"/>
                            </p:stCondLst>
                            <p:childTnLst>
                              <p:par>
                                <p:cTn id="16" presetID="1" presetClass="entr" presetSubtype="0" fill="hold" nodeType="afterEffect">
                                  <p:stCondLst>
                                    <p:cond delay="500"/>
                                  </p:stCondLst>
                                  <p:childTnLst>
                                    <p:set>
                                      <p:cBhvr>
                                        <p:cTn id="17" dur="1" fill="hold">
                                          <p:stCondLst>
                                            <p:cond delay="0"/>
                                          </p:stCondLst>
                                        </p:cTn>
                                        <p:tgtEl>
                                          <p:spTgt spid="25607"/>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25608"/>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25609"/>
                                        </p:tgtEl>
                                        <p:attrNameLst>
                                          <p:attrName>style.visibility</p:attrName>
                                        </p:attrNameLst>
                                      </p:cBhvr>
                                      <p:to>
                                        <p:strVal val="visible"/>
                                      </p:to>
                                    </p:set>
                                  </p:childTnLst>
                                </p:cTn>
                              </p:par>
                            </p:childTnLst>
                          </p:cTn>
                        </p:par>
                      </p:childTnLst>
                    </p:cTn>
                  </p:par>
                  <p:par>
                    <p:cTn id="26" fill="hold" nodeType="clickPar">
                      <p:stCondLst>
                        <p:cond delay="indefinite"/>
                      </p:stCondLst>
                      <p:childTnLst>
                        <p:par>
                          <p:cTn id="27" fill="hold" nodeType="withGroup">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25610"/>
                                        </p:tgtEl>
                                        <p:attrNameLst>
                                          <p:attrName>style.visibility</p:attrName>
                                        </p:attrNameLst>
                                      </p:cBhvr>
                                      <p:to>
                                        <p:strVal val="visible"/>
                                      </p:to>
                                    </p:set>
                                  </p:childTnLst>
                                </p:cTn>
                              </p:par>
                            </p:childTnLst>
                          </p:cTn>
                        </p:par>
                      </p:childTnLst>
                    </p:cTn>
                  </p:par>
                  <p:par>
                    <p:cTn id="30" fill="hold" nodeType="clickPar">
                      <p:stCondLst>
                        <p:cond delay="indefinite"/>
                      </p:stCondLst>
                      <p:childTnLst>
                        <p:par>
                          <p:cTn id="31" fill="hold" nodeType="withGroup">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25611"/>
                                        </p:tgtEl>
                                        <p:attrNameLst>
                                          <p:attrName>style.visibility</p:attrName>
                                        </p:attrNameLst>
                                      </p:cBhvr>
                                      <p:to>
                                        <p:strVal val="visible"/>
                                      </p:to>
                                    </p:set>
                                  </p:childTnLst>
                                </p:cTn>
                              </p:par>
                            </p:childTnLst>
                          </p:cTn>
                        </p:par>
                      </p:childTnLst>
                    </p:cTn>
                  </p:par>
                  <p:par>
                    <p:cTn id="34" fill="hold" nodeType="clickPar">
                      <p:stCondLst>
                        <p:cond delay="indefinite"/>
                      </p:stCondLst>
                      <p:childTnLst>
                        <p:par>
                          <p:cTn id="35" fill="hold" nodeType="withGroup">
                            <p:stCondLst>
                              <p:cond delay="0"/>
                            </p:stCondLst>
                            <p:childTnLst>
                              <p:par>
                                <p:cTn id="36" presetID="1" presetClass="entr" presetSubtype="0" fill="hold" grpId="0" nodeType="clickEffect">
                                  <p:stCondLst>
                                    <p:cond delay="0"/>
                                  </p:stCondLst>
                                  <p:childTnLst>
                                    <p:set>
                                      <p:cBhvr>
                                        <p:cTn id="37" dur="1" fill="hold">
                                          <p:stCondLst>
                                            <p:cond delay="0"/>
                                          </p:stCondLst>
                                        </p:cTn>
                                        <p:tgtEl>
                                          <p:spTgt spid="25612"/>
                                        </p:tgtEl>
                                        <p:attrNameLst>
                                          <p:attrName>style.visibility</p:attrName>
                                        </p:attrNameLst>
                                      </p:cBhvr>
                                      <p:to>
                                        <p:strVal val="visible"/>
                                      </p:to>
                                    </p:set>
                                  </p:childTnLst>
                                </p:cTn>
                              </p:par>
                            </p:childTnLst>
                          </p:cTn>
                        </p:par>
                      </p:childTnLst>
                    </p:cTn>
                  </p:par>
                  <p:par>
                    <p:cTn id="38" fill="hold" nodeType="clickPar">
                      <p:stCondLst>
                        <p:cond delay="indefinite"/>
                      </p:stCondLst>
                      <p:childTnLst>
                        <p:par>
                          <p:cTn id="39" fill="hold" nodeType="withGroup">
                            <p:stCondLst>
                              <p:cond delay="0"/>
                            </p:stCondLst>
                            <p:childTnLst>
                              <p:par>
                                <p:cTn id="40" presetID="1" presetClass="entr" presetSubtype="0" fill="hold" grpId="0" nodeType="clickEffect">
                                  <p:stCondLst>
                                    <p:cond delay="0"/>
                                  </p:stCondLst>
                                  <p:childTnLst>
                                    <p:set>
                                      <p:cBhvr>
                                        <p:cTn id="41" dur="1" fill="hold">
                                          <p:stCondLst>
                                            <p:cond delay="0"/>
                                          </p:stCondLst>
                                        </p:cTn>
                                        <p:tgtEl>
                                          <p:spTgt spid="25613"/>
                                        </p:tgtEl>
                                        <p:attrNameLst>
                                          <p:attrName>style.visibility</p:attrName>
                                        </p:attrNameLst>
                                      </p:cBhvr>
                                      <p:to>
                                        <p:strVal val="visible"/>
                                      </p:to>
                                    </p:set>
                                  </p:childTnLst>
                                </p:cTn>
                              </p:par>
                            </p:childTnLst>
                          </p:cTn>
                        </p:par>
                        <p:par>
                          <p:cTn id="42" fill="hold" nodeType="afterGroup">
                            <p:stCondLst>
                              <p:cond delay="0"/>
                            </p:stCondLst>
                            <p:childTnLst>
                              <p:par>
                                <p:cTn id="43" presetID="1" presetClass="entr" presetSubtype="0" fill="hold" grpId="0" nodeType="afterEffect">
                                  <p:stCondLst>
                                    <p:cond delay="500"/>
                                  </p:stCondLst>
                                  <p:childTnLst>
                                    <p:set>
                                      <p:cBhvr>
                                        <p:cTn id="44" dur="1" fill="hold">
                                          <p:stCondLst>
                                            <p:cond delay="0"/>
                                          </p:stCondLst>
                                        </p:cTn>
                                        <p:tgtEl>
                                          <p:spTgt spid="2560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2" grpId="0" animBg="1"/>
      <p:bldP spid="25604" grpId="0"/>
      <p:bldP spid="25605" grpId="0" animBg="1"/>
      <p:bldP spid="25606" grpId="0"/>
      <p:bldP spid="25608" grpId="0"/>
      <p:bldP spid="25609" grpId="0"/>
      <p:bldP spid="25610" grpId="0"/>
      <p:bldP spid="25611" grpId="0"/>
      <p:bldP spid="25612" grpId="0" animBg="1"/>
      <p:bldP spid="2561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AutoShape 2"/>
          <p:cNvSpPr>
            <a:spLocks noChangeArrowheads="1"/>
          </p:cNvSpPr>
          <p:nvPr/>
        </p:nvSpPr>
        <p:spPr bwMode="auto">
          <a:xfrm>
            <a:off x="8804275" y="174625"/>
            <a:ext cx="187325" cy="265113"/>
          </a:xfrm>
          <a:prstGeom prst="star5">
            <a:avLst/>
          </a:prstGeom>
          <a:solidFill>
            <a:srgbClr val="3366FF"/>
          </a:solidFill>
          <a:ln w="38100">
            <a:solidFill>
              <a:srgbClr val="0000CC"/>
            </a:solidFill>
            <a:miter lim="800000"/>
            <a:headEnd/>
            <a:tailEnd/>
          </a:ln>
          <a:effectLst/>
        </p:spPr>
        <p:txBody>
          <a:bodyPr wrap="none" anchor="ctr"/>
          <a:lstStyle/>
          <a:p>
            <a:pPr algn="ctr" eaLnBrk="0" hangingPunct="0">
              <a:defRPr/>
            </a:pPr>
            <a:endParaRPr lang="en-US" sz="2400">
              <a:latin typeface="Times New Roman" pitchFamily="18" charset="0"/>
            </a:endParaRPr>
          </a:p>
        </p:txBody>
      </p:sp>
      <p:sp>
        <p:nvSpPr>
          <p:cNvPr id="26627" name="Rectangle 3"/>
          <p:cNvSpPr>
            <a:spLocks noChangeArrowheads="1"/>
          </p:cNvSpPr>
          <p:nvPr/>
        </p:nvSpPr>
        <p:spPr bwMode="auto">
          <a:xfrm>
            <a:off x="468313" y="1133475"/>
            <a:ext cx="828040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tabLst>
                <a:tab pos="541338" algn="l"/>
                <a:tab pos="1800225" algn="l"/>
                <a:tab pos="2520950" algn="l"/>
              </a:tabLst>
              <a:defRPr>
                <a:solidFill>
                  <a:schemeClr val="tx1"/>
                </a:solidFill>
                <a:latin typeface="Arial" panose="020B0604020202020204" pitchFamily="34" charset="0"/>
              </a:defRPr>
            </a:lvl1pPr>
            <a:lvl2pPr marL="742950" indent="-285750" eaLnBrk="0" hangingPunct="0">
              <a:tabLst>
                <a:tab pos="541338" algn="l"/>
                <a:tab pos="1800225" algn="l"/>
                <a:tab pos="2520950" algn="l"/>
              </a:tabLst>
              <a:defRPr>
                <a:solidFill>
                  <a:schemeClr val="tx1"/>
                </a:solidFill>
                <a:latin typeface="Arial" panose="020B0604020202020204" pitchFamily="34" charset="0"/>
              </a:defRPr>
            </a:lvl2pPr>
            <a:lvl3pPr marL="1143000" indent="-228600" eaLnBrk="0" hangingPunct="0">
              <a:tabLst>
                <a:tab pos="541338" algn="l"/>
                <a:tab pos="1800225" algn="l"/>
                <a:tab pos="2520950" algn="l"/>
              </a:tabLst>
              <a:defRPr>
                <a:solidFill>
                  <a:schemeClr val="tx1"/>
                </a:solidFill>
                <a:latin typeface="Arial" panose="020B0604020202020204" pitchFamily="34" charset="0"/>
              </a:defRPr>
            </a:lvl3pPr>
            <a:lvl4pPr marL="1600200" indent="-228600" eaLnBrk="0" hangingPunct="0">
              <a:tabLst>
                <a:tab pos="541338" algn="l"/>
                <a:tab pos="1800225" algn="l"/>
                <a:tab pos="2520950" algn="l"/>
              </a:tabLst>
              <a:defRPr>
                <a:solidFill>
                  <a:schemeClr val="tx1"/>
                </a:solidFill>
                <a:latin typeface="Arial" panose="020B0604020202020204" pitchFamily="34" charset="0"/>
              </a:defRPr>
            </a:lvl4pPr>
            <a:lvl5pPr marL="2057400" indent="-228600" eaLnBrk="0" hangingPunct="0">
              <a:tabLst>
                <a:tab pos="541338"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541338"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541338"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541338"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541338" algn="l"/>
                <a:tab pos="1800225" algn="l"/>
                <a:tab pos="2520950" algn="l"/>
              </a:tabLst>
              <a:defRPr>
                <a:solidFill>
                  <a:schemeClr val="tx1"/>
                </a:solidFill>
                <a:latin typeface="Arial" panose="020B0604020202020204" pitchFamily="34" charset="0"/>
              </a:defRPr>
            </a:lvl9pPr>
          </a:lstStyle>
          <a:p>
            <a:pPr eaLnBrk="1" hangingPunct="1">
              <a:buFont typeface="Wingdings" panose="05000000000000000000" pitchFamily="2" charset="2"/>
              <a:buNone/>
            </a:pPr>
            <a:r>
              <a:rPr lang="en-GB" altLang="en-US" sz="2400" b="1">
                <a:latin typeface="Comic Sans MS" panose="030F0702030302020204" pitchFamily="66" charset="0"/>
              </a:rPr>
              <a:t>For the Normal Reaction </a:t>
            </a:r>
            <a:r>
              <a:rPr lang="en-GB" altLang="en-US" sz="2600" b="1" i="1">
                <a:latin typeface="Times New Roman" panose="02020603050405020304" pitchFamily="18" charset="0"/>
              </a:rPr>
              <a:t>N</a:t>
            </a:r>
            <a:r>
              <a:rPr lang="en-GB" altLang="en-US" sz="2400" b="1">
                <a:latin typeface="Comic Sans MS" panose="030F0702030302020204" pitchFamily="66" charset="0"/>
              </a:rPr>
              <a:t> or </a:t>
            </a:r>
            <a:r>
              <a:rPr lang="en-GB" altLang="en-US" sz="2600" b="1" i="1">
                <a:latin typeface="Times New Roman" panose="02020603050405020304" pitchFamily="18" charset="0"/>
              </a:rPr>
              <a:t>R</a:t>
            </a:r>
            <a:r>
              <a:rPr lang="en-GB" altLang="en-US" sz="2400" b="1">
                <a:latin typeface="Comic Sans MS" panose="030F0702030302020204" pitchFamily="66" charset="0"/>
              </a:rPr>
              <a:t> are sensible letters. </a:t>
            </a:r>
          </a:p>
        </p:txBody>
      </p:sp>
      <p:sp>
        <p:nvSpPr>
          <p:cNvPr id="9220" name="Rectangle 4"/>
          <p:cNvSpPr>
            <a:spLocks noChangeArrowheads="1"/>
          </p:cNvSpPr>
          <p:nvPr/>
        </p:nvSpPr>
        <p:spPr bwMode="auto">
          <a:xfrm>
            <a:off x="468313" y="549275"/>
            <a:ext cx="1439862" cy="466725"/>
          </a:xfrm>
          <a:prstGeom prst="rect">
            <a:avLst/>
          </a:prstGeom>
          <a:solidFill>
            <a:schemeClr val="bg1"/>
          </a:solidFill>
          <a:ln w="9525">
            <a:solidFill>
              <a:srgbClr val="0000FF"/>
            </a:solidFill>
            <a:miter lim="800000"/>
            <a:headEnd/>
            <a:tailEnd/>
          </a:ln>
        </p:spPr>
        <p:txBody>
          <a:bodyPr anchor="ctr">
            <a:spAutoFit/>
          </a:bodyPr>
          <a:lstStyle>
            <a:lvl1pPr eaLnBrk="0" hangingPunct="0">
              <a:tabLst>
                <a:tab pos="541338" algn="l"/>
                <a:tab pos="1800225" algn="l"/>
                <a:tab pos="2520950" algn="l"/>
              </a:tabLst>
              <a:defRPr>
                <a:solidFill>
                  <a:schemeClr val="tx1"/>
                </a:solidFill>
                <a:latin typeface="Arial" panose="020B0604020202020204" pitchFamily="34" charset="0"/>
              </a:defRPr>
            </a:lvl1pPr>
            <a:lvl2pPr marL="742950" indent="-285750" eaLnBrk="0" hangingPunct="0">
              <a:tabLst>
                <a:tab pos="541338" algn="l"/>
                <a:tab pos="1800225" algn="l"/>
                <a:tab pos="2520950" algn="l"/>
              </a:tabLst>
              <a:defRPr>
                <a:solidFill>
                  <a:schemeClr val="tx1"/>
                </a:solidFill>
                <a:latin typeface="Arial" panose="020B0604020202020204" pitchFamily="34" charset="0"/>
              </a:defRPr>
            </a:lvl2pPr>
            <a:lvl3pPr marL="1143000" indent="-228600" eaLnBrk="0" hangingPunct="0">
              <a:tabLst>
                <a:tab pos="541338" algn="l"/>
                <a:tab pos="1800225" algn="l"/>
                <a:tab pos="2520950" algn="l"/>
              </a:tabLst>
              <a:defRPr>
                <a:solidFill>
                  <a:schemeClr val="tx1"/>
                </a:solidFill>
                <a:latin typeface="Arial" panose="020B0604020202020204" pitchFamily="34" charset="0"/>
              </a:defRPr>
            </a:lvl3pPr>
            <a:lvl4pPr marL="1600200" indent="-228600" eaLnBrk="0" hangingPunct="0">
              <a:tabLst>
                <a:tab pos="541338" algn="l"/>
                <a:tab pos="1800225" algn="l"/>
                <a:tab pos="2520950" algn="l"/>
              </a:tabLst>
              <a:defRPr>
                <a:solidFill>
                  <a:schemeClr val="tx1"/>
                </a:solidFill>
                <a:latin typeface="Arial" panose="020B0604020202020204" pitchFamily="34" charset="0"/>
              </a:defRPr>
            </a:lvl4pPr>
            <a:lvl5pPr marL="2057400" indent="-228600" eaLnBrk="0" hangingPunct="0">
              <a:tabLst>
                <a:tab pos="541338"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541338"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541338"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541338"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541338" algn="l"/>
                <a:tab pos="1800225" algn="l"/>
                <a:tab pos="2520950" algn="l"/>
              </a:tabLst>
              <a:defRPr>
                <a:solidFill>
                  <a:schemeClr val="tx1"/>
                </a:solidFill>
                <a:latin typeface="Arial" panose="020B0604020202020204" pitchFamily="34" charset="0"/>
              </a:defRPr>
            </a:lvl9pPr>
          </a:lstStyle>
          <a:p>
            <a:pPr eaLnBrk="1" hangingPunct="1">
              <a:buFont typeface="Wingdings" panose="05000000000000000000" pitchFamily="2" charset="2"/>
              <a:buNone/>
            </a:pPr>
            <a:r>
              <a:rPr lang="en-GB" altLang="en-US" sz="2400" b="1">
                <a:solidFill>
                  <a:srgbClr val="0000FF"/>
                </a:solidFill>
                <a:latin typeface="Comic Sans MS" panose="030F0702030302020204" pitchFamily="66" charset="0"/>
              </a:rPr>
              <a:t>F</a:t>
            </a:r>
            <a:r>
              <a:rPr lang="en-GB" altLang="en-US" sz="2400" b="1">
                <a:solidFill>
                  <a:schemeClr val="hlink"/>
                </a:solidFill>
                <a:latin typeface="Comic Sans MS" panose="030F0702030302020204" pitchFamily="66" charset="0"/>
              </a:rPr>
              <a:t>r</a:t>
            </a:r>
            <a:r>
              <a:rPr lang="en-GB" altLang="en-US" sz="2400" b="1">
                <a:solidFill>
                  <a:srgbClr val="000000"/>
                </a:solidFill>
                <a:latin typeface="Comic Sans MS" panose="030F0702030302020204" pitchFamily="66" charset="0"/>
              </a:rPr>
              <a:t>iction</a:t>
            </a:r>
          </a:p>
        </p:txBody>
      </p:sp>
      <p:sp>
        <p:nvSpPr>
          <p:cNvPr id="9221" name="Rectangle 5"/>
          <p:cNvSpPr>
            <a:spLocks noChangeArrowheads="1"/>
          </p:cNvSpPr>
          <p:nvPr/>
        </p:nvSpPr>
        <p:spPr bwMode="auto">
          <a:xfrm>
            <a:off x="2124075" y="550863"/>
            <a:ext cx="2592388"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tabLst>
                <a:tab pos="541338" algn="l"/>
                <a:tab pos="1800225" algn="l"/>
                <a:tab pos="2520950" algn="l"/>
              </a:tabLst>
              <a:defRPr>
                <a:solidFill>
                  <a:schemeClr val="tx1"/>
                </a:solidFill>
                <a:latin typeface="Arial" panose="020B0604020202020204" pitchFamily="34" charset="0"/>
              </a:defRPr>
            </a:lvl1pPr>
            <a:lvl2pPr marL="742950" indent="-285750" eaLnBrk="0" hangingPunct="0">
              <a:tabLst>
                <a:tab pos="541338" algn="l"/>
                <a:tab pos="1800225" algn="l"/>
                <a:tab pos="2520950" algn="l"/>
              </a:tabLst>
              <a:defRPr>
                <a:solidFill>
                  <a:schemeClr val="tx1"/>
                </a:solidFill>
                <a:latin typeface="Arial" panose="020B0604020202020204" pitchFamily="34" charset="0"/>
              </a:defRPr>
            </a:lvl2pPr>
            <a:lvl3pPr marL="1143000" indent="-228600" eaLnBrk="0" hangingPunct="0">
              <a:tabLst>
                <a:tab pos="541338" algn="l"/>
                <a:tab pos="1800225" algn="l"/>
                <a:tab pos="2520950" algn="l"/>
              </a:tabLst>
              <a:defRPr>
                <a:solidFill>
                  <a:schemeClr val="tx1"/>
                </a:solidFill>
                <a:latin typeface="Arial" panose="020B0604020202020204" pitchFamily="34" charset="0"/>
              </a:defRPr>
            </a:lvl3pPr>
            <a:lvl4pPr marL="1600200" indent="-228600" eaLnBrk="0" hangingPunct="0">
              <a:tabLst>
                <a:tab pos="541338" algn="l"/>
                <a:tab pos="1800225" algn="l"/>
                <a:tab pos="2520950" algn="l"/>
              </a:tabLst>
              <a:defRPr>
                <a:solidFill>
                  <a:schemeClr val="tx1"/>
                </a:solidFill>
                <a:latin typeface="Arial" panose="020B0604020202020204" pitchFamily="34" charset="0"/>
              </a:defRPr>
            </a:lvl4pPr>
            <a:lvl5pPr marL="2057400" indent="-228600" eaLnBrk="0" hangingPunct="0">
              <a:tabLst>
                <a:tab pos="541338"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541338"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541338"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541338"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541338" algn="l"/>
                <a:tab pos="1800225" algn="l"/>
                <a:tab pos="2520950" algn="l"/>
              </a:tabLst>
              <a:defRPr>
                <a:solidFill>
                  <a:schemeClr val="tx1"/>
                </a:solidFill>
                <a:latin typeface="Arial" panose="020B0604020202020204" pitchFamily="34" charset="0"/>
              </a:defRPr>
            </a:lvl9pPr>
          </a:lstStyle>
          <a:p>
            <a:pPr eaLnBrk="1" hangingPunct="1">
              <a:buFont typeface="Wingdings" panose="05000000000000000000" pitchFamily="2" charset="2"/>
              <a:buNone/>
            </a:pPr>
            <a:r>
              <a:rPr lang="en-GB" altLang="en-US" sz="2400" b="1">
                <a:latin typeface="Comic Sans MS" panose="030F0702030302020204" pitchFamily="66" charset="0"/>
              </a:rPr>
              <a:t>We will use </a:t>
            </a:r>
            <a:r>
              <a:rPr lang="en-GB" altLang="en-US" sz="2600" b="1" i="1">
                <a:latin typeface="Times New Roman" panose="02020603050405020304" pitchFamily="18" charset="0"/>
              </a:rPr>
              <a:t>F</a:t>
            </a:r>
            <a:r>
              <a:rPr lang="en-GB" altLang="en-US" sz="2600" b="1" i="1" baseline="-25000">
                <a:latin typeface="Times New Roman" panose="02020603050405020304" pitchFamily="18" charset="0"/>
              </a:rPr>
              <a:t>r</a:t>
            </a:r>
            <a:endParaRPr lang="en-GB" altLang="en-US" sz="2400" b="1">
              <a:latin typeface="Comic Sans MS" panose="030F0702030302020204" pitchFamily="66" charset="0"/>
            </a:endParaRPr>
          </a:p>
        </p:txBody>
      </p:sp>
      <p:sp>
        <p:nvSpPr>
          <p:cNvPr id="26631" name="Rectangle 7"/>
          <p:cNvSpPr>
            <a:spLocks noChangeArrowheads="1"/>
          </p:cNvSpPr>
          <p:nvPr/>
        </p:nvSpPr>
        <p:spPr bwMode="auto">
          <a:xfrm>
            <a:off x="468313" y="1581150"/>
            <a:ext cx="8424862" cy="885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tabLst>
                <a:tab pos="541338" algn="l"/>
                <a:tab pos="1800225" algn="l"/>
                <a:tab pos="2520950" algn="l"/>
              </a:tabLst>
              <a:defRPr>
                <a:solidFill>
                  <a:schemeClr val="tx1"/>
                </a:solidFill>
                <a:latin typeface="Arial" panose="020B0604020202020204" pitchFamily="34" charset="0"/>
              </a:defRPr>
            </a:lvl1pPr>
            <a:lvl2pPr marL="742950" indent="-285750" eaLnBrk="0" hangingPunct="0">
              <a:tabLst>
                <a:tab pos="541338" algn="l"/>
                <a:tab pos="1800225" algn="l"/>
                <a:tab pos="2520950" algn="l"/>
              </a:tabLst>
              <a:defRPr>
                <a:solidFill>
                  <a:schemeClr val="tx1"/>
                </a:solidFill>
                <a:latin typeface="Arial" panose="020B0604020202020204" pitchFamily="34" charset="0"/>
              </a:defRPr>
            </a:lvl2pPr>
            <a:lvl3pPr marL="1143000" indent="-228600" eaLnBrk="0" hangingPunct="0">
              <a:tabLst>
                <a:tab pos="541338" algn="l"/>
                <a:tab pos="1800225" algn="l"/>
                <a:tab pos="2520950" algn="l"/>
              </a:tabLst>
              <a:defRPr>
                <a:solidFill>
                  <a:schemeClr val="tx1"/>
                </a:solidFill>
                <a:latin typeface="Arial" panose="020B0604020202020204" pitchFamily="34" charset="0"/>
              </a:defRPr>
            </a:lvl3pPr>
            <a:lvl4pPr marL="1600200" indent="-228600" eaLnBrk="0" hangingPunct="0">
              <a:tabLst>
                <a:tab pos="541338" algn="l"/>
                <a:tab pos="1800225" algn="l"/>
                <a:tab pos="2520950" algn="l"/>
              </a:tabLst>
              <a:defRPr>
                <a:solidFill>
                  <a:schemeClr val="tx1"/>
                </a:solidFill>
                <a:latin typeface="Arial" panose="020B0604020202020204" pitchFamily="34" charset="0"/>
              </a:defRPr>
            </a:lvl4pPr>
            <a:lvl5pPr marL="2057400" indent="-228600" eaLnBrk="0" hangingPunct="0">
              <a:tabLst>
                <a:tab pos="541338"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541338"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541338"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541338"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541338" algn="l"/>
                <a:tab pos="1800225" algn="l"/>
                <a:tab pos="2520950" algn="l"/>
              </a:tabLst>
              <a:defRPr>
                <a:solidFill>
                  <a:schemeClr val="tx1"/>
                </a:solidFill>
                <a:latin typeface="Arial" panose="020B0604020202020204" pitchFamily="34" charset="0"/>
              </a:defRPr>
            </a:lvl9pPr>
          </a:lstStyle>
          <a:p>
            <a:pPr eaLnBrk="1" hangingPunct="1">
              <a:buFont typeface="Wingdings" panose="05000000000000000000" pitchFamily="2" charset="2"/>
              <a:buNone/>
            </a:pPr>
            <a:r>
              <a:rPr lang="en-GB" altLang="en-US" sz="2400" b="1">
                <a:latin typeface="Comic Sans MS" panose="030F0702030302020204" pitchFamily="66" charset="0"/>
              </a:rPr>
              <a:t>Most books use </a:t>
            </a:r>
            <a:r>
              <a:rPr lang="en-GB" altLang="en-US" sz="2600" b="1" i="1">
                <a:latin typeface="Times New Roman" panose="02020603050405020304" pitchFamily="18" charset="0"/>
              </a:rPr>
              <a:t>R</a:t>
            </a:r>
            <a:r>
              <a:rPr lang="en-GB" altLang="en-US" sz="2400" b="1">
                <a:latin typeface="Comic Sans MS" panose="030F0702030302020204" pitchFamily="66" charset="0"/>
              </a:rPr>
              <a:t> for one normal reaction and </a:t>
            </a:r>
            <a:r>
              <a:rPr lang="en-GB" altLang="en-US" sz="2600" b="1" i="1">
                <a:latin typeface="Times New Roman" panose="02020603050405020304" pitchFamily="18" charset="0"/>
              </a:rPr>
              <a:t>N</a:t>
            </a:r>
            <a:r>
              <a:rPr lang="en-GB" altLang="en-US" sz="2400" b="1">
                <a:latin typeface="Comic Sans MS" panose="030F0702030302020204" pitchFamily="66" charset="0"/>
              </a:rPr>
              <a:t> for a </a:t>
            </a:r>
            <a:r>
              <a:rPr lang="en-GB" altLang="en-US" sz="2600" b="1">
                <a:latin typeface="Times New Roman" panose="02020603050405020304" pitchFamily="18" charset="0"/>
              </a:rPr>
              <a:t>2</a:t>
            </a:r>
            <a:r>
              <a:rPr lang="en-GB" altLang="en-US" sz="2400" b="1" baseline="30000">
                <a:latin typeface="Comic Sans MS" panose="030F0702030302020204" pitchFamily="66" charset="0"/>
              </a:rPr>
              <a:t>nd</a:t>
            </a:r>
            <a:r>
              <a:rPr lang="en-GB" altLang="en-US" sz="2400" b="1">
                <a:latin typeface="Comic Sans MS" panose="030F0702030302020204" pitchFamily="66" charset="0"/>
              </a:rPr>
              <a:t> one.  I’ll do the same.</a:t>
            </a:r>
          </a:p>
        </p:txBody>
      </p:sp>
      <p:grpSp>
        <p:nvGrpSpPr>
          <p:cNvPr id="2" name="Group 8"/>
          <p:cNvGrpSpPr>
            <a:grpSpLocks/>
          </p:cNvGrpSpPr>
          <p:nvPr/>
        </p:nvGrpSpPr>
        <p:grpSpPr bwMode="auto">
          <a:xfrm>
            <a:off x="468313" y="2601913"/>
            <a:ext cx="6408737" cy="490537"/>
            <a:chOff x="295" y="2159"/>
            <a:chExt cx="4037" cy="309"/>
          </a:xfrm>
        </p:grpSpPr>
        <p:sp>
          <p:nvSpPr>
            <p:cNvPr id="9226" name="Rectangle 9"/>
            <p:cNvSpPr>
              <a:spLocks noChangeArrowheads="1"/>
            </p:cNvSpPr>
            <p:nvPr/>
          </p:nvSpPr>
          <p:spPr bwMode="auto">
            <a:xfrm>
              <a:off x="295" y="2159"/>
              <a:ext cx="1859" cy="294"/>
            </a:xfrm>
            <a:prstGeom prst="rect">
              <a:avLst/>
            </a:prstGeom>
            <a:solidFill>
              <a:schemeClr val="bg1"/>
            </a:solidFill>
            <a:ln w="9525">
              <a:solidFill>
                <a:srgbClr val="0000FF"/>
              </a:solidFill>
              <a:miter lim="800000"/>
              <a:headEnd/>
              <a:tailEnd/>
            </a:ln>
          </p:spPr>
          <p:txBody>
            <a:bodyPr anchor="ctr">
              <a:spAutoFit/>
            </a:bodyPr>
            <a:lstStyle>
              <a:lvl1pPr eaLnBrk="0" hangingPunct="0">
                <a:tabLst>
                  <a:tab pos="541338" algn="l"/>
                  <a:tab pos="1800225" algn="l"/>
                  <a:tab pos="2520950" algn="l"/>
                </a:tabLst>
                <a:defRPr>
                  <a:solidFill>
                    <a:schemeClr val="tx1"/>
                  </a:solidFill>
                  <a:latin typeface="Arial" panose="020B0604020202020204" pitchFamily="34" charset="0"/>
                </a:defRPr>
              </a:lvl1pPr>
              <a:lvl2pPr marL="742950" indent="-285750" eaLnBrk="0" hangingPunct="0">
                <a:tabLst>
                  <a:tab pos="541338" algn="l"/>
                  <a:tab pos="1800225" algn="l"/>
                  <a:tab pos="2520950" algn="l"/>
                </a:tabLst>
                <a:defRPr>
                  <a:solidFill>
                    <a:schemeClr val="tx1"/>
                  </a:solidFill>
                  <a:latin typeface="Arial" panose="020B0604020202020204" pitchFamily="34" charset="0"/>
                </a:defRPr>
              </a:lvl2pPr>
              <a:lvl3pPr marL="1143000" indent="-228600" eaLnBrk="0" hangingPunct="0">
                <a:tabLst>
                  <a:tab pos="541338" algn="l"/>
                  <a:tab pos="1800225" algn="l"/>
                  <a:tab pos="2520950" algn="l"/>
                </a:tabLst>
                <a:defRPr>
                  <a:solidFill>
                    <a:schemeClr val="tx1"/>
                  </a:solidFill>
                  <a:latin typeface="Arial" panose="020B0604020202020204" pitchFamily="34" charset="0"/>
                </a:defRPr>
              </a:lvl3pPr>
              <a:lvl4pPr marL="1600200" indent="-228600" eaLnBrk="0" hangingPunct="0">
                <a:tabLst>
                  <a:tab pos="541338" algn="l"/>
                  <a:tab pos="1800225" algn="l"/>
                  <a:tab pos="2520950" algn="l"/>
                </a:tabLst>
                <a:defRPr>
                  <a:solidFill>
                    <a:schemeClr val="tx1"/>
                  </a:solidFill>
                  <a:latin typeface="Arial" panose="020B0604020202020204" pitchFamily="34" charset="0"/>
                </a:defRPr>
              </a:lvl4pPr>
              <a:lvl5pPr marL="2057400" indent="-228600" eaLnBrk="0" hangingPunct="0">
                <a:tabLst>
                  <a:tab pos="541338"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541338"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541338"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541338"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541338" algn="l"/>
                  <a:tab pos="1800225" algn="l"/>
                  <a:tab pos="2520950" algn="l"/>
                </a:tabLst>
                <a:defRPr>
                  <a:solidFill>
                    <a:schemeClr val="tx1"/>
                  </a:solidFill>
                  <a:latin typeface="Arial" panose="020B0604020202020204" pitchFamily="34" charset="0"/>
                </a:defRPr>
              </a:lvl9pPr>
            </a:lstStyle>
            <a:p>
              <a:pPr eaLnBrk="1" hangingPunct="1">
                <a:buFont typeface="Wingdings" panose="05000000000000000000" pitchFamily="2" charset="2"/>
                <a:buNone/>
              </a:pPr>
              <a:r>
                <a:rPr lang="en-GB" altLang="en-US" sz="2400" b="1">
                  <a:solidFill>
                    <a:srgbClr val="0000FF"/>
                  </a:solidFill>
                  <a:latin typeface="Comic Sans MS" panose="030F0702030302020204" pitchFamily="66" charset="0"/>
                </a:rPr>
                <a:t>N</a:t>
              </a:r>
              <a:r>
                <a:rPr lang="en-GB" altLang="en-US" sz="2400" b="1">
                  <a:solidFill>
                    <a:srgbClr val="000000"/>
                  </a:solidFill>
                  <a:latin typeface="Comic Sans MS" panose="030F0702030302020204" pitchFamily="66" charset="0"/>
                </a:rPr>
                <a:t>ormal </a:t>
              </a:r>
              <a:r>
                <a:rPr lang="en-GB" altLang="en-US" sz="2400" b="1">
                  <a:solidFill>
                    <a:schemeClr val="hlink"/>
                  </a:solidFill>
                  <a:latin typeface="Comic Sans MS" panose="030F0702030302020204" pitchFamily="66" charset="0"/>
                </a:rPr>
                <a:t>R</a:t>
              </a:r>
              <a:r>
                <a:rPr lang="en-GB" altLang="en-US" sz="2400" b="1">
                  <a:solidFill>
                    <a:srgbClr val="000000"/>
                  </a:solidFill>
                  <a:latin typeface="Comic Sans MS" panose="030F0702030302020204" pitchFamily="66" charset="0"/>
                </a:rPr>
                <a:t>eaction</a:t>
              </a:r>
            </a:p>
          </p:txBody>
        </p:sp>
        <p:sp>
          <p:nvSpPr>
            <p:cNvPr id="9227" name="Rectangle 10"/>
            <p:cNvSpPr>
              <a:spLocks noChangeArrowheads="1"/>
            </p:cNvSpPr>
            <p:nvPr/>
          </p:nvSpPr>
          <p:spPr bwMode="auto">
            <a:xfrm>
              <a:off x="2336" y="2160"/>
              <a:ext cx="1996" cy="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tabLst>
                  <a:tab pos="541338" algn="l"/>
                  <a:tab pos="1800225" algn="l"/>
                  <a:tab pos="2520950" algn="l"/>
                </a:tabLst>
                <a:defRPr>
                  <a:solidFill>
                    <a:schemeClr val="tx1"/>
                  </a:solidFill>
                  <a:latin typeface="Arial" panose="020B0604020202020204" pitchFamily="34" charset="0"/>
                </a:defRPr>
              </a:lvl1pPr>
              <a:lvl2pPr marL="742950" indent="-285750" eaLnBrk="0" hangingPunct="0">
                <a:tabLst>
                  <a:tab pos="541338" algn="l"/>
                  <a:tab pos="1800225" algn="l"/>
                  <a:tab pos="2520950" algn="l"/>
                </a:tabLst>
                <a:defRPr>
                  <a:solidFill>
                    <a:schemeClr val="tx1"/>
                  </a:solidFill>
                  <a:latin typeface="Arial" panose="020B0604020202020204" pitchFamily="34" charset="0"/>
                </a:defRPr>
              </a:lvl2pPr>
              <a:lvl3pPr marL="1143000" indent="-228600" eaLnBrk="0" hangingPunct="0">
                <a:tabLst>
                  <a:tab pos="541338" algn="l"/>
                  <a:tab pos="1800225" algn="l"/>
                  <a:tab pos="2520950" algn="l"/>
                </a:tabLst>
                <a:defRPr>
                  <a:solidFill>
                    <a:schemeClr val="tx1"/>
                  </a:solidFill>
                  <a:latin typeface="Arial" panose="020B0604020202020204" pitchFamily="34" charset="0"/>
                </a:defRPr>
              </a:lvl3pPr>
              <a:lvl4pPr marL="1600200" indent="-228600" eaLnBrk="0" hangingPunct="0">
                <a:tabLst>
                  <a:tab pos="541338" algn="l"/>
                  <a:tab pos="1800225" algn="l"/>
                  <a:tab pos="2520950" algn="l"/>
                </a:tabLst>
                <a:defRPr>
                  <a:solidFill>
                    <a:schemeClr val="tx1"/>
                  </a:solidFill>
                  <a:latin typeface="Arial" panose="020B0604020202020204" pitchFamily="34" charset="0"/>
                </a:defRPr>
              </a:lvl4pPr>
              <a:lvl5pPr marL="2057400" indent="-228600" eaLnBrk="0" hangingPunct="0">
                <a:tabLst>
                  <a:tab pos="541338"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541338"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541338"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541338"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541338" algn="l"/>
                  <a:tab pos="1800225" algn="l"/>
                  <a:tab pos="2520950" algn="l"/>
                </a:tabLst>
                <a:defRPr>
                  <a:solidFill>
                    <a:schemeClr val="tx1"/>
                  </a:solidFill>
                  <a:latin typeface="Arial" panose="020B0604020202020204" pitchFamily="34" charset="0"/>
                </a:defRPr>
              </a:lvl9pPr>
            </a:lstStyle>
            <a:p>
              <a:pPr eaLnBrk="1" hangingPunct="1">
                <a:buFont typeface="Wingdings" panose="05000000000000000000" pitchFamily="2" charset="2"/>
                <a:buNone/>
              </a:pPr>
              <a:r>
                <a:rPr lang="en-GB" altLang="en-US" sz="2400" b="1">
                  <a:latin typeface="Comic Sans MS" panose="030F0702030302020204" pitchFamily="66" charset="0"/>
                </a:rPr>
                <a:t>We will use </a:t>
              </a:r>
              <a:r>
                <a:rPr lang="en-GB" altLang="en-US" sz="2600" b="1" i="1">
                  <a:latin typeface="Times New Roman" panose="02020603050405020304" pitchFamily="18" charset="0"/>
                </a:rPr>
                <a:t>N </a:t>
              </a:r>
              <a:r>
                <a:rPr lang="en-GB" altLang="en-US" sz="2400" b="1">
                  <a:latin typeface="Comic Sans MS" panose="030F0702030302020204" pitchFamily="66" charset="0"/>
                </a:rPr>
                <a:t>or</a:t>
              </a:r>
              <a:r>
                <a:rPr lang="en-GB" altLang="en-US" sz="2600" b="1" i="1">
                  <a:latin typeface="Times New Roman" panose="02020603050405020304" pitchFamily="18" charset="0"/>
                </a:rPr>
                <a:t> R</a:t>
              </a:r>
              <a:endParaRPr lang="en-GB" altLang="en-US" sz="2400" b="1">
                <a:latin typeface="Comic Sans MS" panose="030F0702030302020204" pitchFamily="66" charset="0"/>
              </a:endParaRPr>
            </a:p>
          </p:txBody>
        </p:sp>
      </p:grpSp>
      <p:sp>
        <p:nvSpPr>
          <p:cNvPr id="26637" name="Rectangle 13"/>
          <p:cNvSpPr>
            <a:spLocks noChangeArrowheads="1"/>
          </p:cNvSpPr>
          <p:nvPr/>
        </p:nvSpPr>
        <p:spPr bwMode="auto">
          <a:xfrm>
            <a:off x="363538" y="3224213"/>
            <a:ext cx="8299450" cy="85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tabLst>
                <a:tab pos="541338" algn="l"/>
                <a:tab pos="1800225" algn="l"/>
                <a:tab pos="2520950" algn="l"/>
              </a:tabLst>
              <a:defRPr>
                <a:solidFill>
                  <a:schemeClr val="tx1"/>
                </a:solidFill>
                <a:latin typeface="Arial" panose="020B0604020202020204" pitchFamily="34" charset="0"/>
              </a:defRPr>
            </a:lvl1pPr>
            <a:lvl2pPr marL="742950" indent="-285750" eaLnBrk="0" hangingPunct="0">
              <a:tabLst>
                <a:tab pos="541338" algn="l"/>
                <a:tab pos="1800225" algn="l"/>
                <a:tab pos="2520950" algn="l"/>
              </a:tabLst>
              <a:defRPr>
                <a:solidFill>
                  <a:schemeClr val="tx1"/>
                </a:solidFill>
                <a:latin typeface="Arial" panose="020B0604020202020204" pitchFamily="34" charset="0"/>
              </a:defRPr>
            </a:lvl2pPr>
            <a:lvl3pPr marL="1143000" indent="-228600" eaLnBrk="0" hangingPunct="0">
              <a:tabLst>
                <a:tab pos="541338" algn="l"/>
                <a:tab pos="1800225" algn="l"/>
                <a:tab pos="2520950" algn="l"/>
              </a:tabLst>
              <a:defRPr>
                <a:solidFill>
                  <a:schemeClr val="tx1"/>
                </a:solidFill>
                <a:latin typeface="Arial" panose="020B0604020202020204" pitchFamily="34" charset="0"/>
              </a:defRPr>
            </a:lvl3pPr>
            <a:lvl4pPr marL="1600200" indent="-228600" eaLnBrk="0" hangingPunct="0">
              <a:tabLst>
                <a:tab pos="541338" algn="l"/>
                <a:tab pos="1800225" algn="l"/>
                <a:tab pos="2520950" algn="l"/>
              </a:tabLst>
              <a:defRPr>
                <a:solidFill>
                  <a:schemeClr val="tx1"/>
                </a:solidFill>
                <a:latin typeface="Arial" panose="020B0604020202020204" pitchFamily="34" charset="0"/>
              </a:defRPr>
            </a:lvl4pPr>
            <a:lvl5pPr marL="2057400" indent="-228600" eaLnBrk="0" hangingPunct="0">
              <a:tabLst>
                <a:tab pos="541338"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541338"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541338"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541338"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541338" algn="l"/>
                <a:tab pos="1800225" algn="l"/>
                <a:tab pos="2520950" algn="l"/>
              </a:tabLst>
              <a:defRPr>
                <a:solidFill>
                  <a:schemeClr val="tx1"/>
                </a:solidFill>
                <a:latin typeface="Arial" panose="020B0604020202020204" pitchFamily="34" charset="0"/>
              </a:defRPr>
            </a:lvl9pPr>
          </a:lstStyle>
          <a:p>
            <a:pPr eaLnBrk="1" hangingPunct="1">
              <a:buFont typeface="Wingdings" panose="05000000000000000000" pitchFamily="2" charset="2"/>
              <a:buNone/>
            </a:pPr>
            <a:r>
              <a:rPr lang="en-GB" altLang="en-US" sz="2400" b="1" dirty="0">
                <a:latin typeface="Comic Sans MS" panose="030F0702030302020204" pitchFamily="66" charset="0"/>
              </a:rPr>
              <a:t>Some questions also contain a pulling or pushing force and if it isn’t in a string we often use the letter </a:t>
            </a:r>
            <a:r>
              <a:rPr lang="en-GB" altLang="en-US" sz="2600" b="1" i="1" dirty="0">
                <a:latin typeface="Times New Roman" panose="02020603050405020304" pitchFamily="18" charset="0"/>
              </a:rPr>
              <a:t>P</a:t>
            </a:r>
            <a:r>
              <a:rPr lang="en-GB" altLang="en-US" sz="2400" b="1" dirty="0">
                <a:latin typeface="Comic Sans MS" panose="030F0702030302020204" pitchFamily="66" charset="0"/>
              </a:rPr>
              <a:t>.</a:t>
            </a:r>
          </a:p>
        </p:txBody>
      </p:sp>
      <p:sp>
        <p:nvSpPr>
          <p:cNvPr id="26638" name="Rectangle 14"/>
          <p:cNvSpPr>
            <a:spLocks noChangeArrowheads="1"/>
          </p:cNvSpPr>
          <p:nvPr/>
        </p:nvSpPr>
        <p:spPr bwMode="auto">
          <a:xfrm>
            <a:off x="381000" y="4140200"/>
            <a:ext cx="8469313" cy="118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tabLst>
                <a:tab pos="541338" algn="l"/>
                <a:tab pos="1800225" algn="l"/>
                <a:tab pos="2520950" algn="l"/>
              </a:tabLst>
              <a:defRPr>
                <a:solidFill>
                  <a:schemeClr val="tx1"/>
                </a:solidFill>
                <a:latin typeface="Arial" panose="020B0604020202020204" pitchFamily="34" charset="0"/>
              </a:defRPr>
            </a:lvl1pPr>
            <a:lvl2pPr marL="742950" indent="-285750" eaLnBrk="0" hangingPunct="0">
              <a:tabLst>
                <a:tab pos="541338" algn="l"/>
                <a:tab pos="1800225" algn="l"/>
                <a:tab pos="2520950" algn="l"/>
              </a:tabLst>
              <a:defRPr>
                <a:solidFill>
                  <a:schemeClr val="tx1"/>
                </a:solidFill>
                <a:latin typeface="Arial" panose="020B0604020202020204" pitchFamily="34" charset="0"/>
              </a:defRPr>
            </a:lvl2pPr>
            <a:lvl3pPr marL="1143000" indent="-228600" eaLnBrk="0" hangingPunct="0">
              <a:tabLst>
                <a:tab pos="541338" algn="l"/>
                <a:tab pos="1800225" algn="l"/>
                <a:tab pos="2520950" algn="l"/>
              </a:tabLst>
              <a:defRPr>
                <a:solidFill>
                  <a:schemeClr val="tx1"/>
                </a:solidFill>
                <a:latin typeface="Arial" panose="020B0604020202020204" pitchFamily="34" charset="0"/>
              </a:defRPr>
            </a:lvl3pPr>
            <a:lvl4pPr marL="1600200" indent="-228600" eaLnBrk="0" hangingPunct="0">
              <a:tabLst>
                <a:tab pos="541338" algn="l"/>
                <a:tab pos="1800225" algn="l"/>
                <a:tab pos="2520950" algn="l"/>
              </a:tabLst>
              <a:defRPr>
                <a:solidFill>
                  <a:schemeClr val="tx1"/>
                </a:solidFill>
                <a:latin typeface="Arial" panose="020B0604020202020204" pitchFamily="34" charset="0"/>
              </a:defRPr>
            </a:lvl4pPr>
            <a:lvl5pPr marL="2057400" indent="-228600" eaLnBrk="0" hangingPunct="0">
              <a:tabLst>
                <a:tab pos="541338"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541338"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541338"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541338"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541338" algn="l"/>
                <a:tab pos="1800225" algn="l"/>
                <a:tab pos="2520950" algn="l"/>
              </a:tabLst>
              <a:defRPr>
                <a:solidFill>
                  <a:schemeClr val="tx1"/>
                </a:solidFill>
                <a:latin typeface="Arial" panose="020B0604020202020204" pitchFamily="34" charset="0"/>
              </a:defRPr>
            </a:lvl9pPr>
          </a:lstStyle>
          <a:p>
            <a:pPr eaLnBrk="1" hangingPunct="1">
              <a:buFont typeface="Wingdings" panose="05000000000000000000" pitchFamily="2" charset="2"/>
              <a:buNone/>
            </a:pPr>
            <a:r>
              <a:rPr lang="en-GB" altLang="en-US" sz="2400" b="1" dirty="0">
                <a:latin typeface="Comic Sans MS" panose="030F0702030302020204" pitchFamily="66" charset="0"/>
              </a:rPr>
              <a:t>Occasionally a force that is described as a resisting force may be a mixture of air resistance and friction.  We can choose any letter that seems suitable. </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6627"/>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6631"/>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2"/>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6637"/>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6638"/>
                                        </p:tgtEl>
                                        <p:attrNameLst>
                                          <p:attrName>style.visibility</p:attrName>
                                        </p:attrNameLst>
                                      </p:cBhvr>
                                      <p:to>
                                        <p:strVal val="visible"/>
                                      </p:to>
                                    </p:set>
                                  </p:childTnLst>
                                </p:cTn>
                              </p:par>
                            </p:childTnLst>
                          </p:cTn>
                        </p:par>
                        <p:par>
                          <p:cTn id="23" fill="hold" nodeType="afterGroup">
                            <p:stCondLst>
                              <p:cond delay="0"/>
                            </p:stCondLst>
                            <p:childTnLst>
                              <p:par>
                                <p:cTn id="24" presetID="1" presetClass="entr" presetSubtype="0" fill="hold" grpId="0" nodeType="afterEffect">
                                  <p:stCondLst>
                                    <p:cond delay="500"/>
                                  </p:stCondLst>
                                  <p:childTnLst>
                                    <p:set>
                                      <p:cBhvr>
                                        <p:cTn id="25" dur="1" fill="hold">
                                          <p:stCondLst>
                                            <p:cond delay="0"/>
                                          </p:stCondLst>
                                        </p:cTn>
                                        <p:tgtEl>
                                          <p:spTgt spid="266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6" grpId="0" animBg="1"/>
      <p:bldP spid="26627" grpId="0"/>
      <p:bldP spid="26631" grpId="0"/>
      <p:bldP spid="26637" grpId="0"/>
      <p:bldP spid="2663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ChangeArrowheads="1"/>
          </p:cNvSpPr>
          <p:nvPr/>
        </p:nvSpPr>
        <p:spPr bwMode="auto">
          <a:xfrm>
            <a:off x="468313" y="2276475"/>
            <a:ext cx="7775575"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eaLnBrk="1" hangingPunct="1">
              <a:buFont typeface="Wingdings" panose="05000000000000000000" pitchFamily="2" charset="2"/>
              <a:buNone/>
            </a:pPr>
            <a:r>
              <a:rPr lang="en-GB" altLang="en-US" sz="2400" b="1">
                <a:solidFill>
                  <a:srgbClr val="000000"/>
                </a:solidFill>
                <a:latin typeface="Comic Sans MS" panose="030F0702030302020204" pitchFamily="66" charset="0"/>
              </a:rPr>
              <a:t>But we also need lines, arrows and letters to show velocity and acceleration.</a:t>
            </a:r>
            <a:endParaRPr lang="en-US" altLang="en-US" sz="2400" b="1">
              <a:solidFill>
                <a:srgbClr val="000000"/>
              </a:solidFill>
              <a:latin typeface="Comic Sans MS" panose="030F0702030302020204" pitchFamily="66" charset="0"/>
            </a:endParaRPr>
          </a:p>
        </p:txBody>
      </p:sp>
      <p:grpSp>
        <p:nvGrpSpPr>
          <p:cNvPr id="2" name="Group 3"/>
          <p:cNvGrpSpPr>
            <a:grpSpLocks/>
          </p:cNvGrpSpPr>
          <p:nvPr/>
        </p:nvGrpSpPr>
        <p:grpSpPr bwMode="auto">
          <a:xfrm>
            <a:off x="3041650" y="1341438"/>
            <a:ext cx="2736850" cy="574675"/>
            <a:chOff x="1916" y="845"/>
            <a:chExt cx="1724" cy="362"/>
          </a:xfrm>
        </p:grpSpPr>
        <p:sp>
          <p:nvSpPr>
            <p:cNvPr id="10261" name="Oval 4" descr="Granite"/>
            <p:cNvSpPr>
              <a:spLocks noChangeArrowheads="1"/>
            </p:cNvSpPr>
            <p:nvPr/>
          </p:nvSpPr>
          <p:spPr bwMode="auto">
            <a:xfrm>
              <a:off x="2687" y="1071"/>
              <a:ext cx="137" cy="136"/>
            </a:xfrm>
            <a:prstGeom prst="ellipse">
              <a:avLst/>
            </a:prstGeom>
            <a:blipFill dpi="0" rotWithShape="1">
              <a:blip r:embed="rId2"/>
              <a:srcRect/>
              <a:tile tx="0" ty="0" sx="100000" sy="100000" flip="none" algn="tl"/>
            </a:blip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GB" altLang="en-US"/>
            </a:p>
          </p:txBody>
        </p:sp>
        <p:sp>
          <p:nvSpPr>
            <p:cNvPr id="10262" name="Line 5"/>
            <p:cNvSpPr>
              <a:spLocks noChangeShapeType="1"/>
            </p:cNvSpPr>
            <p:nvPr/>
          </p:nvSpPr>
          <p:spPr bwMode="auto">
            <a:xfrm>
              <a:off x="1916" y="1207"/>
              <a:ext cx="1724" cy="0"/>
            </a:xfrm>
            <a:prstGeom prst="line">
              <a:avLst/>
            </a:prstGeom>
            <a:noFill/>
            <a:ln w="2540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grpSp>
          <p:nvGrpSpPr>
            <p:cNvPr id="10263" name="Group 6"/>
            <p:cNvGrpSpPr>
              <a:grpSpLocks/>
            </p:cNvGrpSpPr>
            <p:nvPr/>
          </p:nvGrpSpPr>
          <p:grpSpPr bwMode="auto">
            <a:xfrm rot="5400000">
              <a:off x="2494" y="936"/>
              <a:ext cx="91" cy="408"/>
              <a:chOff x="4377" y="2069"/>
              <a:chExt cx="91" cy="408"/>
            </a:xfrm>
          </p:grpSpPr>
          <p:sp>
            <p:nvSpPr>
              <p:cNvPr id="10265" name="Line 7"/>
              <p:cNvSpPr>
                <a:spLocks noChangeShapeType="1"/>
              </p:cNvSpPr>
              <p:nvPr/>
            </p:nvSpPr>
            <p:spPr bwMode="auto">
              <a:xfrm>
                <a:off x="4422" y="2069"/>
                <a:ext cx="0" cy="408"/>
              </a:xfrm>
              <a:prstGeom prst="line">
                <a:avLst/>
              </a:prstGeom>
              <a:noFill/>
              <a:ln w="25400">
                <a:solidFill>
                  <a:srgbClr val="000000"/>
                </a:solidFill>
                <a:round/>
                <a:headEnd/>
                <a:tailEnd type="arrow" w="lg" len="lg"/>
              </a:ln>
              <a:extLst>
                <a:ext uri="{909E8E84-426E-40DD-AFC4-6F175D3DCCD1}">
                  <a14:hiddenFill xmlns:a14="http://schemas.microsoft.com/office/drawing/2010/main">
                    <a:noFill/>
                  </a14:hiddenFill>
                </a:ext>
              </a:extLst>
            </p:spPr>
            <p:txBody>
              <a:bodyPr/>
              <a:lstStyle/>
              <a:p>
                <a:endParaRPr lang="en-GB"/>
              </a:p>
            </p:txBody>
          </p:sp>
          <p:sp>
            <p:nvSpPr>
              <p:cNvPr id="10266" name="Line 8"/>
              <p:cNvSpPr>
                <a:spLocks noChangeShapeType="1"/>
              </p:cNvSpPr>
              <p:nvPr/>
            </p:nvSpPr>
            <p:spPr bwMode="auto">
              <a:xfrm>
                <a:off x="4377" y="2386"/>
                <a:ext cx="91" cy="0"/>
              </a:xfrm>
              <a:prstGeom prst="line">
                <a:avLst/>
              </a:prstGeom>
              <a:noFill/>
              <a:ln w="2540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grpSp>
        <p:sp>
          <p:nvSpPr>
            <p:cNvPr id="10264" name="Rectangle 9"/>
            <p:cNvSpPr>
              <a:spLocks noChangeArrowheads="1"/>
            </p:cNvSpPr>
            <p:nvPr/>
          </p:nvSpPr>
          <p:spPr bwMode="auto">
            <a:xfrm>
              <a:off x="1973" y="845"/>
              <a:ext cx="408" cy="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eaLnBrk="1" hangingPunct="1">
                <a:buFont typeface="Wingdings" panose="05000000000000000000" pitchFamily="2" charset="2"/>
                <a:buNone/>
              </a:pPr>
              <a:r>
                <a:rPr lang="en-GB" altLang="en-US" sz="2600" b="1" i="1">
                  <a:solidFill>
                    <a:srgbClr val="000000"/>
                  </a:solidFill>
                  <a:latin typeface="Times New Roman" panose="02020603050405020304" pitchFamily="18" charset="0"/>
                </a:rPr>
                <a:t>F</a:t>
              </a:r>
              <a:r>
                <a:rPr lang="en-GB" altLang="en-US" sz="2600" b="1" i="1" baseline="-25000">
                  <a:latin typeface="Times New Roman" panose="02020603050405020304" pitchFamily="18" charset="0"/>
                </a:rPr>
                <a:t>r</a:t>
              </a:r>
              <a:endParaRPr lang="en-US" altLang="en-US" sz="2600" b="1" i="1" baseline="-25000">
                <a:latin typeface="Times New Roman" panose="02020603050405020304" pitchFamily="18" charset="0"/>
              </a:endParaRPr>
            </a:p>
          </p:txBody>
        </p:sp>
      </p:grpSp>
      <p:sp>
        <p:nvSpPr>
          <p:cNvPr id="27658" name="Rectangle 10"/>
          <p:cNvSpPr>
            <a:spLocks noChangeArrowheads="1"/>
          </p:cNvSpPr>
          <p:nvPr/>
        </p:nvSpPr>
        <p:spPr bwMode="auto">
          <a:xfrm>
            <a:off x="233363" y="4546600"/>
            <a:ext cx="8586787" cy="466725"/>
          </a:xfrm>
          <a:prstGeom prst="rect">
            <a:avLst/>
          </a:prstGeom>
          <a:solidFill>
            <a:srgbClr val="FFFF00"/>
          </a:solidFill>
          <a:ln w="9525">
            <a:solidFill>
              <a:srgbClr val="FF0000"/>
            </a:solidFill>
            <a:miter lim="800000"/>
            <a:headEnd/>
            <a:tailEnd/>
          </a:ln>
        </p:spPr>
        <p:txBody>
          <a:bodyPr anchor="ctr">
            <a:spAutoFit/>
          </a:bodyPr>
          <a:lstStyle>
            <a:lvl1pPr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eaLnBrk="1" hangingPunct="1">
              <a:buFont typeface="Wingdings" panose="05000000000000000000" pitchFamily="2" charset="2"/>
              <a:buNone/>
            </a:pPr>
            <a:r>
              <a:rPr lang="en-GB" altLang="en-US" sz="2400" b="1">
                <a:solidFill>
                  <a:srgbClr val="FF0000"/>
                </a:solidFill>
                <a:latin typeface="Comic Sans MS" panose="030F0702030302020204" pitchFamily="66" charset="0"/>
              </a:rPr>
              <a:t>We must use different arrows for the three quantities.</a:t>
            </a:r>
            <a:endParaRPr lang="en-US" altLang="en-US" sz="2400" b="1">
              <a:solidFill>
                <a:srgbClr val="FF0000"/>
              </a:solidFill>
              <a:latin typeface="Comic Sans MS" panose="030F0702030302020204" pitchFamily="66" charset="0"/>
            </a:endParaRPr>
          </a:p>
        </p:txBody>
      </p:sp>
      <p:sp>
        <p:nvSpPr>
          <p:cNvPr id="27659" name="Oval 11" descr="Granite"/>
          <p:cNvSpPr>
            <a:spLocks noChangeArrowheads="1"/>
          </p:cNvSpPr>
          <p:nvPr/>
        </p:nvSpPr>
        <p:spPr bwMode="auto">
          <a:xfrm>
            <a:off x="2989263" y="4041775"/>
            <a:ext cx="217487" cy="215900"/>
          </a:xfrm>
          <a:prstGeom prst="ellipse">
            <a:avLst/>
          </a:prstGeom>
          <a:blipFill dpi="0" rotWithShape="1">
            <a:blip r:embed="rId2"/>
            <a:srcRect/>
            <a:tile tx="0" ty="0" sx="100000" sy="100000" flip="none" algn="tl"/>
          </a:blip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GB" altLang="en-US"/>
          </a:p>
        </p:txBody>
      </p:sp>
      <p:sp>
        <p:nvSpPr>
          <p:cNvPr id="27660" name="Oval 12" descr="Granite"/>
          <p:cNvSpPr>
            <a:spLocks noChangeArrowheads="1"/>
          </p:cNvSpPr>
          <p:nvPr/>
        </p:nvSpPr>
        <p:spPr bwMode="auto">
          <a:xfrm>
            <a:off x="7019925" y="4041775"/>
            <a:ext cx="217488" cy="215900"/>
          </a:xfrm>
          <a:prstGeom prst="ellipse">
            <a:avLst/>
          </a:prstGeom>
          <a:blipFill dpi="0" rotWithShape="1">
            <a:blip r:embed="rId2"/>
            <a:srcRect/>
            <a:tile tx="0" ty="0" sx="100000" sy="100000" flip="none" algn="tl"/>
          </a:blip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GB" altLang="en-US"/>
          </a:p>
        </p:txBody>
      </p:sp>
      <p:sp>
        <p:nvSpPr>
          <p:cNvPr id="27661" name="Line 13"/>
          <p:cNvSpPr>
            <a:spLocks noChangeShapeType="1"/>
          </p:cNvSpPr>
          <p:nvPr/>
        </p:nvSpPr>
        <p:spPr bwMode="auto">
          <a:xfrm rot="5400000">
            <a:off x="3024188" y="3573463"/>
            <a:ext cx="0" cy="647700"/>
          </a:xfrm>
          <a:prstGeom prst="line">
            <a:avLst/>
          </a:prstGeom>
          <a:noFill/>
          <a:ln w="25400">
            <a:solidFill>
              <a:srgbClr val="000000"/>
            </a:solidFill>
            <a:round/>
            <a:headEnd/>
            <a:tailEnd type="arrow" w="lg" len="lg"/>
          </a:ln>
          <a:extLst>
            <a:ext uri="{909E8E84-426E-40DD-AFC4-6F175D3DCCD1}">
              <a14:hiddenFill xmlns:a14="http://schemas.microsoft.com/office/drawing/2010/main">
                <a:noFill/>
              </a14:hiddenFill>
            </a:ext>
          </a:extLst>
        </p:spPr>
        <p:txBody>
          <a:bodyPr/>
          <a:lstStyle/>
          <a:p>
            <a:endParaRPr lang="en-GB"/>
          </a:p>
        </p:txBody>
      </p:sp>
      <p:grpSp>
        <p:nvGrpSpPr>
          <p:cNvPr id="4" name="Group 14"/>
          <p:cNvGrpSpPr>
            <a:grpSpLocks/>
          </p:cNvGrpSpPr>
          <p:nvPr/>
        </p:nvGrpSpPr>
        <p:grpSpPr bwMode="auto">
          <a:xfrm rot="5400000">
            <a:off x="6984206" y="3574257"/>
            <a:ext cx="144463" cy="647700"/>
            <a:chOff x="3560" y="2341"/>
            <a:chExt cx="91" cy="408"/>
          </a:xfrm>
        </p:grpSpPr>
        <p:sp>
          <p:nvSpPr>
            <p:cNvPr id="10258" name="Line 15"/>
            <p:cNvSpPr>
              <a:spLocks noChangeShapeType="1"/>
            </p:cNvSpPr>
            <p:nvPr/>
          </p:nvSpPr>
          <p:spPr bwMode="auto">
            <a:xfrm>
              <a:off x="3606" y="2341"/>
              <a:ext cx="0" cy="408"/>
            </a:xfrm>
            <a:prstGeom prst="line">
              <a:avLst/>
            </a:prstGeom>
            <a:noFill/>
            <a:ln w="25400">
              <a:solidFill>
                <a:srgbClr val="000000"/>
              </a:solidFill>
              <a:round/>
              <a:headEnd/>
              <a:tailEnd type="arrow" w="lg" len="lg"/>
            </a:ln>
            <a:extLst>
              <a:ext uri="{909E8E84-426E-40DD-AFC4-6F175D3DCCD1}">
                <a14:hiddenFill xmlns:a14="http://schemas.microsoft.com/office/drawing/2010/main">
                  <a:noFill/>
                </a14:hiddenFill>
              </a:ext>
            </a:extLst>
          </p:spPr>
          <p:txBody>
            <a:bodyPr/>
            <a:lstStyle/>
            <a:p>
              <a:endParaRPr lang="en-GB"/>
            </a:p>
          </p:txBody>
        </p:sp>
        <p:sp>
          <p:nvSpPr>
            <p:cNvPr id="10259" name="Line 16"/>
            <p:cNvSpPr>
              <a:spLocks noChangeShapeType="1"/>
            </p:cNvSpPr>
            <p:nvPr/>
          </p:nvSpPr>
          <p:spPr bwMode="auto">
            <a:xfrm>
              <a:off x="3560" y="2590"/>
              <a:ext cx="46" cy="78"/>
            </a:xfrm>
            <a:prstGeom prst="line">
              <a:avLst/>
            </a:prstGeom>
            <a:noFill/>
            <a:ln w="25400">
              <a:solidFill>
                <a:srgbClr val="000000"/>
              </a:solidFill>
              <a:round/>
              <a:headEnd/>
              <a:tailEnd type="none" w="lg" len="lg"/>
            </a:ln>
            <a:extLst>
              <a:ext uri="{909E8E84-426E-40DD-AFC4-6F175D3DCCD1}">
                <a14:hiddenFill xmlns:a14="http://schemas.microsoft.com/office/drawing/2010/main">
                  <a:noFill/>
                </a14:hiddenFill>
              </a:ext>
            </a:extLst>
          </p:spPr>
          <p:txBody>
            <a:bodyPr/>
            <a:lstStyle/>
            <a:p>
              <a:endParaRPr lang="en-GB"/>
            </a:p>
          </p:txBody>
        </p:sp>
        <p:sp>
          <p:nvSpPr>
            <p:cNvPr id="10260" name="Line 17"/>
            <p:cNvSpPr>
              <a:spLocks noChangeShapeType="1"/>
            </p:cNvSpPr>
            <p:nvPr/>
          </p:nvSpPr>
          <p:spPr bwMode="auto">
            <a:xfrm flipH="1">
              <a:off x="3606" y="2590"/>
              <a:ext cx="45" cy="78"/>
            </a:xfrm>
            <a:prstGeom prst="line">
              <a:avLst/>
            </a:prstGeom>
            <a:noFill/>
            <a:ln w="25400">
              <a:solidFill>
                <a:srgbClr val="000000"/>
              </a:solidFill>
              <a:round/>
              <a:headEnd/>
              <a:tailEnd type="none" w="lg" len="lg"/>
            </a:ln>
            <a:extLst>
              <a:ext uri="{909E8E84-426E-40DD-AFC4-6F175D3DCCD1}">
                <a14:hiddenFill xmlns:a14="http://schemas.microsoft.com/office/drawing/2010/main">
                  <a:noFill/>
                </a14:hiddenFill>
              </a:ext>
            </a:extLst>
          </p:spPr>
          <p:txBody>
            <a:bodyPr/>
            <a:lstStyle/>
            <a:p>
              <a:endParaRPr lang="en-GB"/>
            </a:p>
          </p:txBody>
        </p:sp>
      </p:grpSp>
      <p:sp>
        <p:nvSpPr>
          <p:cNvPr id="27666" name="Rectangle 18"/>
          <p:cNvSpPr>
            <a:spLocks noChangeArrowheads="1"/>
          </p:cNvSpPr>
          <p:nvPr/>
        </p:nvSpPr>
        <p:spPr bwMode="auto">
          <a:xfrm>
            <a:off x="7092950" y="3465513"/>
            <a:ext cx="576263"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eaLnBrk="1" hangingPunct="1">
              <a:buFont typeface="Wingdings" panose="05000000000000000000" pitchFamily="2" charset="2"/>
              <a:buNone/>
            </a:pPr>
            <a:r>
              <a:rPr lang="en-GB" altLang="en-US" sz="2600" b="1" i="1">
                <a:solidFill>
                  <a:srgbClr val="000000"/>
                </a:solidFill>
                <a:latin typeface="Times New Roman" panose="02020603050405020304" pitchFamily="18" charset="0"/>
              </a:rPr>
              <a:t>a</a:t>
            </a:r>
            <a:endParaRPr lang="en-US" altLang="en-US" sz="2600" b="1" i="1">
              <a:solidFill>
                <a:srgbClr val="000000"/>
              </a:solidFill>
              <a:latin typeface="Times New Roman" panose="02020603050405020304" pitchFamily="18" charset="0"/>
            </a:endParaRPr>
          </a:p>
        </p:txBody>
      </p:sp>
      <p:sp>
        <p:nvSpPr>
          <p:cNvPr id="27667" name="Rectangle 19"/>
          <p:cNvSpPr>
            <a:spLocks noChangeArrowheads="1"/>
          </p:cNvSpPr>
          <p:nvPr/>
        </p:nvSpPr>
        <p:spPr bwMode="auto">
          <a:xfrm>
            <a:off x="2844800" y="3465513"/>
            <a:ext cx="576263"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eaLnBrk="1" hangingPunct="1">
              <a:buFont typeface="Wingdings" panose="05000000000000000000" pitchFamily="2" charset="2"/>
              <a:buNone/>
            </a:pPr>
            <a:r>
              <a:rPr lang="en-GB" altLang="en-US" sz="2600" b="1" i="1">
                <a:solidFill>
                  <a:srgbClr val="000000"/>
                </a:solidFill>
                <a:latin typeface="Times New Roman" panose="02020603050405020304" pitchFamily="18" charset="0"/>
              </a:rPr>
              <a:t>v</a:t>
            </a:r>
            <a:endParaRPr lang="en-US" altLang="en-US" sz="2600" b="1" i="1">
              <a:solidFill>
                <a:srgbClr val="000000"/>
              </a:solidFill>
              <a:latin typeface="Times New Roman" panose="02020603050405020304" pitchFamily="18" charset="0"/>
            </a:endParaRPr>
          </a:p>
        </p:txBody>
      </p:sp>
      <p:sp>
        <p:nvSpPr>
          <p:cNvPr id="27668" name="Rectangle 20"/>
          <p:cNvSpPr>
            <a:spLocks noChangeArrowheads="1"/>
          </p:cNvSpPr>
          <p:nvPr/>
        </p:nvSpPr>
        <p:spPr bwMode="auto">
          <a:xfrm>
            <a:off x="828675" y="3754438"/>
            <a:ext cx="136683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eaLnBrk="1" hangingPunct="1">
              <a:buFont typeface="Wingdings" panose="05000000000000000000" pitchFamily="2" charset="2"/>
              <a:buNone/>
            </a:pPr>
            <a:r>
              <a:rPr lang="en-GB" altLang="en-US" sz="2400" b="1" i="1">
                <a:solidFill>
                  <a:srgbClr val="000000"/>
                </a:solidFill>
              </a:rPr>
              <a:t>Velocity</a:t>
            </a:r>
            <a:endParaRPr lang="en-US" altLang="en-US" sz="2400" b="1" i="1">
              <a:solidFill>
                <a:srgbClr val="000000"/>
              </a:solidFill>
            </a:endParaRPr>
          </a:p>
        </p:txBody>
      </p:sp>
      <p:sp>
        <p:nvSpPr>
          <p:cNvPr id="27669" name="Rectangle 21"/>
          <p:cNvSpPr>
            <a:spLocks noChangeArrowheads="1"/>
          </p:cNvSpPr>
          <p:nvPr/>
        </p:nvSpPr>
        <p:spPr bwMode="auto">
          <a:xfrm>
            <a:off x="4283075" y="3754438"/>
            <a:ext cx="2089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eaLnBrk="1" hangingPunct="1">
              <a:buFont typeface="Wingdings" panose="05000000000000000000" pitchFamily="2" charset="2"/>
              <a:buNone/>
            </a:pPr>
            <a:r>
              <a:rPr lang="en-GB" altLang="en-US" sz="2400" b="1" i="1">
                <a:solidFill>
                  <a:srgbClr val="000000"/>
                </a:solidFill>
              </a:rPr>
              <a:t>Acceleration</a:t>
            </a:r>
            <a:endParaRPr lang="en-US" altLang="en-US" sz="2400" b="1" i="1">
              <a:solidFill>
                <a:srgbClr val="000000"/>
              </a:solidFill>
            </a:endParaRPr>
          </a:p>
        </p:txBody>
      </p:sp>
      <p:sp>
        <p:nvSpPr>
          <p:cNvPr id="27670" name="AutoShape 22"/>
          <p:cNvSpPr>
            <a:spLocks noChangeArrowheads="1"/>
          </p:cNvSpPr>
          <p:nvPr/>
        </p:nvSpPr>
        <p:spPr bwMode="auto">
          <a:xfrm>
            <a:off x="8804275" y="174625"/>
            <a:ext cx="187325" cy="265113"/>
          </a:xfrm>
          <a:prstGeom prst="star5">
            <a:avLst/>
          </a:prstGeom>
          <a:solidFill>
            <a:srgbClr val="3366FF"/>
          </a:solidFill>
          <a:ln w="38100">
            <a:solidFill>
              <a:srgbClr val="0000CC"/>
            </a:solidFill>
            <a:miter lim="800000"/>
            <a:headEnd/>
            <a:tailEnd/>
          </a:ln>
          <a:effectLst/>
        </p:spPr>
        <p:txBody>
          <a:bodyPr wrap="none" anchor="ctr"/>
          <a:lstStyle/>
          <a:p>
            <a:pPr algn="ctr" eaLnBrk="0" hangingPunct="0">
              <a:defRPr/>
            </a:pPr>
            <a:endParaRPr lang="en-US" sz="2400">
              <a:latin typeface="Times New Roman" pitchFamily="18" charset="0"/>
            </a:endParaRPr>
          </a:p>
        </p:txBody>
      </p:sp>
      <p:sp>
        <p:nvSpPr>
          <p:cNvPr id="10254" name="Rectangle 23"/>
          <p:cNvSpPr>
            <a:spLocks noChangeArrowheads="1"/>
          </p:cNvSpPr>
          <p:nvPr/>
        </p:nvSpPr>
        <p:spPr bwMode="auto">
          <a:xfrm>
            <a:off x="468313" y="260350"/>
            <a:ext cx="8207375" cy="118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eaLnBrk="1" hangingPunct="1">
              <a:buFont typeface="Wingdings" panose="05000000000000000000" pitchFamily="2" charset="2"/>
              <a:buNone/>
            </a:pPr>
            <a:r>
              <a:rPr lang="en-GB" altLang="en-US" sz="2400" b="1">
                <a:solidFill>
                  <a:srgbClr val="000000"/>
                </a:solidFill>
                <a:latin typeface="Comic Sans MS" panose="030F0702030302020204" pitchFamily="66" charset="0"/>
              </a:rPr>
              <a:t>As well as letters to label unknown forces, we need lines with arrows to show the directions of the forces. </a:t>
            </a:r>
            <a:endParaRPr lang="en-US" altLang="en-US" sz="2400" b="1">
              <a:solidFill>
                <a:srgbClr val="000000"/>
              </a:solidFill>
              <a:latin typeface="Comic Sans MS" panose="030F0702030302020204" pitchFamily="66" charset="0"/>
            </a:endParaRPr>
          </a:p>
        </p:txBody>
      </p:sp>
      <p:sp>
        <p:nvSpPr>
          <p:cNvPr id="27672" name="Rectangle 24"/>
          <p:cNvSpPr>
            <a:spLocks noChangeArrowheads="1"/>
          </p:cNvSpPr>
          <p:nvPr/>
        </p:nvSpPr>
        <p:spPr bwMode="auto">
          <a:xfrm>
            <a:off x="468313" y="1557338"/>
            <a:ext cx="86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eaLnBrk="1" hangingPunct="1">
              <a:buFont typeface="Wingdings" panose="05000000000000000000" pitchFamily="2" charset="2"/>
              <a:buNone/>
            </a:pPr>
            <a:r>
              <a:rPr lang="en-GB" altLang="en-US" sz="2400" b="1">
                <a:solidFill>
                  <a:srgbClr val="000000"/>
                </a:solidFill>
                <a:latin typeface="Comic Sans MS" panose="030F0702030302020204" pitchFamily="66" charset="0"/>
              </a:rPr>
              <a:t>e.g.</a:t>
            </a:r>
            <a:endParaRPr lang="en-US" altLang="en-US" sz="2400" b="1">
              <a:solidFill>
                <a:srgbClr val="000000"/>
              </a:solidFill>
              <a:latin typeface="Comic Sans MS" panose="030F0702030302020204" pitchFamily="66" charset="0"/>
            </a:endParaRPr>
          </a:p>
        </p:txBody>
      </p:sp>
      <p:sp>
        <p:nvSpPr>
          <p:cNvPr id="27673" name="Rectangle 25"/>
          <p:cNvSpPr>
            <a:spLocks noChangeArrowheads="1"/>
          </p:cNvSpPr>
          <p:nvPr/>
        </p:nvSpPr>
        <p:spPr bwMode="auto">
          <a:xfrm>
            <a:off x="468313" y="3200400"/>
            <a:ext cx="388778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eaLnBrk="1" hangingPunct="1">
              <a:buFont typeface="Wingdings" panose="05000000000000000000" pitchFamily="2" charset="2"/>
              <a:buNone/>
            </a:pPr>
            <a:r>
              <a:rPr lang="en-GB" altLang="en-US" sz="2400" b="1">
                <a:solidFill>
                  <a:srgbClr val="000000"/>
                </a:solidFill>
                <a:latin typeface="Comic Sans MS" panose="030F0702030302020204" pitchFamily="66" charset="0"/>
              </a:rPr>
              <a:t>I will use the following:</a:t>
            </a:r>
            <a:endParaRPr lang="en-US" altLang="en-US" sz="2400" b="1">
              <a:solidFill>
                <a:srgbClr val="000000"/>
              </a:solidFill>
              <a:latin typeface="Comic Sans MS" panose="030F0702030302020204" pitchFamily="66" charset="0"/>
            </a:endParaRPr>
          </a:p>
        </p:txBody>
      </p:sp>
      <p:sp>
        <p:nvSpPr>
          <p:cNvPr id="27674" name="Rectangle 26"/>
          <p:cNvSpPr>
            <a:spLocks noChangeArrowheads="1"/>
          </p:cNvSpPr>
          <p:nvPr/>
        </p:nvSpPr>
        <p:spPr bwMode="auto">
          <a:xfrm>
            <a:off x="1979613" y="2128838"/>
            <a:ext cx="6804025" cy="831850"/>
          </a:xfrm>
          <a:prstGeom prst="rect">
            <a:avLst/>
          </a:prstGeom>
          <a:solidFill>
            <a:schemeClr val="accent1"/>
          </a:solidFill>
          <a:ln w="9525">
            <a:solidFill>
              <a:schemeClr val="hlink"/>
            </a:solidFill>
            <a:miter lim="800000"/>
            <a:headEnd/>
            <a:tailEnd/>
          </a:ln>
        </p:spPr>
        <p:txBody>
          <a:bodyPr anchor="ctr">
            <a:spAutoFit/>
          </a:bodyPr>
          <a:lstStyle>
            <a:lvl1pPr eaLnBrk="0" hangingPunct="0">
              <a:tabLst>
                <a:tab pos="1800225" algn="l"/>
                <a:tab pos="2520950" algn="l"/>
              </a:tabLst>
              <a:defRPr>
                <a:solidFill>
                  <a:schemeClr val="tx1"/>
                </a:solidFill>
                <a:latin typeface="Arial" panose="020B0604020202020204" pitchFamily="34" charset="0"/>
              </a:defRPr>
            </a:lvl1pPr>
            <a:lvl2pPr marL="742950" indent="-285750" eaLnBrk="0" hangingPunct="0">
              <a:tabLst>
                <a:tab pos="1800225" algn="l"/>
                <a:tab pos="2520950" algn="l"/>
              </a:tabLst>
              <a:defRPr>
                <a:solidFill>
                  <a:schemeClr val="tx1"/>
                </a:solidFill>
                <a:latin typeface="Arial" panose="020B0604020202020204" pitchFamily="34" charset="0"/>
              </a:defRPr>
            </a:lvl2pPr>
            <a:lvl3pPr marL="1143000" indent="-228600" eaLnBrk="0" hangingPunct="0">
              <a:tabLst>
                <a:tab pos="1800225" algn="l"/>
                <a:tab pos="2520950" algn="l"/>
              </a:tabLst>
              <a:defRPr>
                <a:solidFill>
                  <a:schemeClr val="tx1"/>
                </a:solidFill>
                <a:latin typeface="Arial" panose="020B0604020202020204" pitchFamily="34" charset="0"/>
              </a:defRPr>
            </a:lvl3pPr>
            <a:lvl4pPr marL="1600200" indent="-228600" eaLnBrk="0" hangingPunct="0">
              <a:tabLst>
                <a:tab pos="1800225" algn="l"/>
                <a:tab pos="2520950" algn="l"/>
              </a:tabLst>
              <a:defRPr>
                <a:solidFill>
                  <a:schemeClr val="tx1"/>
                </a:solidFill>
                <a:latin typeface="Arial" panose="020B0604020202020204" pitchFamily="34" charset="0"/>
              </a:defRPr>
            </a:lvl4pPr>
            <a:lvl5pPr marL="2057400" indent="-228600" eaLnBrk="0" hangingPunct="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eaLnBrk="1" hangingPunct="1">
              <a:buFont typeface="Wingdings" panose="05000000000000000000" pitchFamily="2" charset="2"/>
              <a:buNone/>
            </a:pPr>
            <a:r>
              <a:rPr lang="en-GB" altLang="en-US" sz="2400" b="1">
                <a:solidFill>
                  <a:schemeClr val="hlink"/>
                </a:solidFill>
                <a:latin typeface="Comic Sans MS" panose="030F0702030302020204" pitchFamily="66" charset="0"/>
              </a:rPr>
              <a:t>The length of the lines in these diagrams isn’t proportional to the size of the forces.</a:t>
            </a:r>
            <a:endParaRPr lang="en-US" altLang="en-US" sz="2400" b="1">
              <a:solidFill>
                <a:schemeClr val="hlink"/>
              </a:solidFill>
              <a:latin typeface="Comic Sans MS" panose="030F0702030302020204" pitchFamily="66"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767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7674"/>
                                        </p:tgtEl>
                                        <p:attrNameLst>
                                          <p:attrName>style.visibility</p:attrName>
                                        </p:attrNameLst>
                                      </p:cBhvr>
                                      <p:to>
                                        <p:strVal val="visible"/>
                                      </p:to>
                                    </p:set>
                                  </p:childTnLst>
                                  <p:subTnLst>
                                    <p:set>
                                      <p:cBhvr override="childStyle">
                                        <p:cTn dur="1" fill="hold" display="0" masterRel="nextClick" afterEffect="1"/>
                                        <p:tgtEl>
                                          <p:spTgt spid="27674"/>
                                        </p:tgtEl>
                                        <p:attrNameLst>
                                          <p:attrName>style.visibility</p:attrName>
                                        </p:attrNameLst>
                                      </p:cBhvr>
                                      <p:to>
                                        <p:strVal val="hidden"/>
                                      </p:to>
                                    </p:set>
                                  </p:sub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7650"/>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7673"/>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27668"/>
                                        </p:tgtEl>
                                        <p:attrNameLst>
                                          <p:attrName>style.visibility</p:attrName>
                                        </p:attrNameLst>
                                      </p:cBhvr>
                                      <p:to>
                                        <p:strVal val="visible"/>
                                      </p:to>
                                    </p:set>
                                    <p:animEffect transition="in" filter="wipe(left)">
                                      <p:cBhvr>
                                        <p:cTn id="25" dur="1000"/>
                                        <p:tgtEl>
                                          <p:spTgt spid="27668"/>
                                        </p:tgtEl>
                                      </p:cBhvr>
                                    </p:animEffect>
                                  </p:childTnLst>
                                </p:cTn>
                              </p:par>
                            </p:childTnLst>
                          </p:cTn>
                        </p:par>
                        <p:par>
                          <p:cTn id="26" fill="hold" nodeType="afterGroup">
                            <p:stCondLst>
                              <p:cond delay="1000"/>
                            </p:stCondLst>
                            <p:childTnLst>
                              <p:par>
                                <p:cTn id="27" presetID="1" presetClass="entr" presetSubtype="0" fill="hold" grpId="0" nodeType="afterEffect">
                                  <p:stCondLst>
                                    <p:cond delay="0"/>
                                  </p:stCondLst>
                                  <p:childTnLst>
                                    <p:set>
                                      <p:cBhvr>
                                        <p:cTn id="28" dur="1" fill="hold">
                                          <p:stCondLst>
                                            <p:cond delay="0"/>
                                          </p:stCondLst>
                                        </p:cTn>
                                        <p:tgtEl>
                                          <p:spTgt spid="27659"/>
                                        </p:tgtEl>
                                        <p:attrNameLst>
                                          <p:attrName>style.visibility</p:attrName>
                                        </p:attrNameLst>
                                      </p:cBhvr>
                                      <p:to>
                                        <p:strVal val="visible"/>
                                      </p:to>
                                    </p:set>
                                  </p:childTnLst>
                                </p:cTn>
                              </p:par>
                            </p:childTnLst>
                          </p:cTn>
                        </p:par>
                        <p:par>
                          <p:cTn id="29" fill="hold" nodeType="afterGroup">
                            <p:stCondLst>
                              <p:cond delay="1000"/>
                            </p:stCondLst>
                            <p:childTnLst>
                              <p:par>
                                <p:cTn id="30" presetID="22" presetClass="entr" presetSubtype="2" fill="hold" nodeType="afterEffect">
                                  <p:stCondLst>
                                    <p:cond delay="0"/>
                                  </p:stCondLst>
                                  <p:childTnLst>
                                    <p:set>
                                      <p:cBhvr>
                                        <p:cTn id="31" dur="1" fill="hold">
                                          <p:stCondLst>
                                            <p:cond delay="0"/>
                                          </p:stCondLst>
                                        </p:cTn>
                                        <p:tgtEl>
                                          <p:spTgt spid="27661"/>
                                        </p:tgtEl>
                                        <p:attrNameLst>
                                          <p:attrName>style.visibility</p:attrName>
                                        </p:attrNameLst>
                                      </p:cBhvr>
                                      <p:to>
                                        <p:strVal val="visible"/>
                                      </p:to>
                                    </p:set>
                                    <p:animEffect transition="in" filter="wipe(right)">
                                      <p:cBhvr>
                                        <p:cTn id="32" dur="500"/>
                                        <p:tgtEl>
                                          <p:spTgt spid="27661"/>
                                        </p:tgtEl>
                                      </p:cBhvr>
                                    </p:animEffect>
                                  </p:childTnLst>
                                </p:cTn>
                              </p:par>
                            </p:childTnLst>
                          </p:cTn>
                        </p:par>
                        <p:par>
                          <p:cTn id="33" fill="hold" nodeType="afterGroup">
                            <p:stCondLst>
                              <p:cond delay="1500"/>
                            </p:stCondLst>
                            <p:childTnLst>
                              <p:par>
                                <p:cTn id="34" presetID="1" presetClass="entr" presetSubtype="0" fill="hold" grpId="0" nodeType="afterEffect">
                                  <p:stCondLst>
                                    <p:cond delay="0"/>
                                  </p:stCondLst>
                                  <p:childTnLst>
                                    <p:set>
                                      <p:cBhvr>
                                        <p:cTn id="35" dur="1" fill="hold">
                                          <p:stCondLst>
                                            <p:cond delay="0"/>
                                          </p:stCondLst>
                                        </p:cTn>
                                        <p:tgtEl>
                                          <p:spTgt spid="27667"/>
                                        </p:tgtEl>
                                        <p:attrNameLst>
                                          <p:attrName>style.visibility</p:attrName>
                                        </p:attrNameLst>
                                      </p:cBhvr>
                                      <p:to>
                                        <p:strVal val="visible"/>
                                      </p:to>
                                    </p:set>
                                  </p:childTnLst>
                                </p:cTn>
                              </p:par>
                            </p:childTnLst>
                          </p:cTn>
                        </p:par>
                        <p:par>
                          <p:cTn id="36" fill="hold" nodeType="afterGroup">
                            <p:stCondLst>
                              <p:cond delay="1500"/>
                            </p:stCondLst>
                            <p:childTnLst>
                              <p:par>
                                <p:cTn id="37" presetID="22" presetClass="entr" presetSubtype="8" fill="hold" grpId="0" nodeType="afterEffect">
                                  <p:stCondLst>
                                    <p:cond delay="1000"/>
                                  </p:stCondLst>
                                  <p:childTnLst>
                                    <p:set>
                                      <p:cBhvr>
                                        <p:cTn id="38" dur="1" fill="hold">
                                          <p:stCondLst>
                                            <p:cond delay="0"/>
                                          </p:stCondLst>
                                        </p:cTn>
                                        <p:tgtEl>
                                          <p:spTgt spid="27669"/>
                                        </p:tgtEl>
                                        <p:attrNameLst>
                                          <p:attrName>style.visibility</p:attrName>
                                        </p:attrNameLst>
                                      </p:cBhvr>
                                      <p:to>
                                        <p:strVal val="visible"/>
                                      </p:to>
                                    </p:set>
                                    <p:animEffect transition="in" filter="wipe(left)">
                                      <p:cBhvr>
                                        <p:cTn id="39" dur="1000"/>
                                        <p:tgtEl>
                                          <p:spTgt spid="27669"/>
                                        </p:tgtEl>
                                      </p:cBhvr>
                                    </p:animEffect>
                                  </p:childTnLst>
                                </p:cTn>
                              </p:par>
                            </p:childTnLst>
                          </p:cTn>
                        </p:par>
                        <p:par>
                          <p:cTn id="40" fill="hold" nodeType="afterGroup">
                            <p:stCondLst>
                              <p:cond delay="3500"/>
                            </p:stCondLst>
                            <p:childTnLst>
                              <p:par>
                                <p:cTn id="41" presetID="1" presetClass="entr" presetSubtype="0" fill="hold" grpId="0" nodeType="afterEffect">
                                  <p:stCondLst>
                                    <p:cond delay="0"/>
                                  </p:stCondLst>
                                  <p:childTnLst>
                                    <p:set>
                                      <p:cBhvr>
                                        <p:cTn id="42" dur="1" fill="hold">
                                          <p:stCondLst>
                                            <p:cond delay="0"/>
                                          </p:stCondLst>
                                        </p:cTn>
                                        <p:tgtEl>
                                          <p:spTgt spid="27660"/>
                                        </p:tgtEl>
                                        <p:attrNameLst>
                                          <p:attrName>style.visibility</p:attrName>
                                        </p:attrNameLst>
                                      </p:cBhvr>
                                      <p:to>
                                        <p:strVal val="visible"/>
                                      </p:to>
                                    </p:set>
                                  </p:childTnLst>
                                </p:cTn>
                              </p:par>
                            </p:childTnLst>
                          </p:cTn>
                        </p:par>
                        <p:par>
                          <p:cTn id="43" fill="hold" nodeType="afterGroup">
                            <p:stCondLst>
                              <p:cond delay="3500"/>
                            </p:stCondLst>
                            <p:childTnLst>
                              <p:par>
                                <p:cTn id="44" presetID="22" presetClass="entr" presetSubtype="2" fill="hold" nodeType="afterEffect">
                                  <p:stCondLst>
                                    <p:cond delay="0"/>
                                  </p:stCondLst>
                                  <p:childTnLst>
                                    <p:set>
                                      <p:cBhvr>
                                        <p:cTn id="45" dur="1" fill="hold">
                                          <p:stCondLst>
                                            <p:cond delay="0"/>
                                          </p:stCondLst>
                                        </p:cTn>
                                        <p:tgtEl>
                                          <p:spTgt spid="4"/>
                                        </p:tgtEl>
                                        <p:attrNameLst>
                                          <p:attrName>style.visibility</p:attrName>
                                        </p:attrNameLst>
                                      </p:cBhvr>
                                      <p:to>
                                        <p:strVal val="visible"/>
                                      </p:to>
                                    </p:set>
                                    <p:animEffect transition="in" filter="wipe(right)">
                                      <p:cBhvr>
                                        <p:cTn id="46" dur="500"/>
                                        <p:tgtEl>
                                          <p:spTgt spid="4"/>
                                        </p:tgtEl>
                                      </p:cBhvr>
                                    </p:animEffect>
                                  </p:childTnLst>
                                </p:cTn>
                              </p:par>
                            </p:childTnLst>
                          </p:cTn>
                        </p:par>
                        <p:par>
                          <p:cTn id="47" fill="hold" nodeType="afterGroup">
                            <p:stCondLst>
                              <p:cond delay="4000"/>
                            </p:stCondLst>
                            <p:childTnLst>
                              <p:par>
                                <p:cTn id="48" presetID="1" presetClass="entr" presetSubtype="0" fill="hold" grpId="0" nodeType="afterEffect">
                                  <p:stCondLst>
                                    <p:cond delay="0"/>
                                  </p:stCondLst>
                                  <p:childTnLst>
                                    <p:set>
                                      <p:cBhvr>
                                        <p:cTn id="49" dur="1" fill="hold">
                                          <p:stCondLst>
                                            <p:cond delay="0"/>
                                          </p:stCondLst>
                                        </p:cTn>
                                        <p:tgtEl>
                                          <p:spTgt spid="27666"/>
                                        </p:tgtEl>
                                        <p:attrNameLst>
                                          <p:attrName>style.visibility</p:attrName>
                                        </p:attrNameLst>
                                      </p:cBhvr>
                                      <p:to>
                                        <p:strVal val="visible"/>
                                      </p:to>
                                    </p:set>
                                  </p:childTnLst>
                                </p:cTn>
                              </p:par>
                            </p:childTnLst>
                          </p:cTn>
                        </p:par>
                      </p:childTnLst>
                    </p:cTn>
                  </p:par>
                  <p:par>
                    <p:cTn id="50" fill="hold" nodeType="clickPar">
                      <p:stCondLst>
                        <p:cond delay="indefinite"/>
                      </p:stCondLst>
                      <p:childTnLst>
                        <p:par>
                          <p:cTn id="51" fill="hold" nodeType="withGroup">
                            <p:stCondLst>
                              <p:cond delay="0"/>
                            </p:stCondLst>
                            <p:childTnLst>
                              <p:par>
                                <p:cTn id="52" presetID="1" presetClass="entr" presetSubtype="0" fill="hold" grpId="0" nodeType="clickEffect">
                                  <p:stCondLst>
                                    <p:cond delay="0"/>
                                  </p:stCondLst>
                                  <p:childTnLst>
                                    <p:set>
                                      <p:cBhvr>
                                        <p:cTn id="53" dur="1" fill="hold">
                                          <p:stCondLst>
                                            <p:cond delay="0"/>
                                          </p:stCondLst>
                                        </p:cTn>
                                        <p:tgtEl>
                                          <p:spTgt spid="27658"/>
                                        </p:tgtEl>
                                        <p:attrNameLst>
                                          <p:attrName>style.visibility</p:attrName>
                                        </p:attrNameLst>
                                      </p:cBhvr>
                                      <p:to>
                                        <p:strVal val="visible"/>
                                      </p:to>
                                    </p:set>
                                  </p:childTnLst>
                                </p:cTn>
                              </p:par>
                            </p:childTnLst>
                          </p:cTn>
                        </p:par>
                        <p:par>
                          <p:cTn id="54" fill="hold" nodeType="afterGroup">
                            <p:stCondLst>
                              <p:cond delay="0"/>
                            </p:stCondLst>
                            <p:childTnLst>
                              <p:par>
                                <p:cTn id="55" presetID="1" presetClass="entr" presetSubtype="0" fill="hold" grpId="0" nodeType="afterEffect">
                                  <p:stCondLst>
                                    <p:cond delay="500"/>
                                  </p:stCondLst>
                                  <p:childTnLst>
                                    <p:set>
                                      <p:cBhvr>
                                        <p:cTn id="56" dur="1" fill="hold">
                                          <p:stCondLst>
                                            <p:cond delay="0"/>
                                          </p:stCondLst>
                                        </p:cTn>
                                        <p:tgtEl>
                                          <p:spTgt spid="2767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0" grpId="0"/>
      <p:bldP spid="27658" grpId="0" animBg="1"/>
      <p:bldP spid="27659" grpId="0" animBg="1"/>
      <p:bldP spid="27660" grpId="0" animBg="1"/>
      <p:bldP spid="27666" grpId="0"/>
      <p:bldP spid="27667" grpId="0"/>
      <p:bldP spid="27668" grpId="0"/>
      <p:bldP spid="27669" grpId="0"/>
      <p:bldP spid="27670" grpId="0" animBg="1"/>
      <p:bldP spid="27672" grpId="0"/>
      <p:bldP spid="27673" grpId="0"/>
      <p:bldP spid="2767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AutoShape 3"/>
          <p:cNvSpPr>
            <a:spLocks noChangeArrowheads="1"/>
          </p:cNvSpPr>
          <p:nvPr/>
        </p:nvSpPr>
        <p:spPr bwMode="auto">
          <a:xfrm>
            <a:off x="8804275" y="174625"/>
            <a:ext cx="187325" cy="265113"/>
          </a:xfrm>
          <a:prstGeom prst="star5">
            <a:avLst/>
          </a:prstGeom>
          <a:solidFill>
            <a:srgbClr val="3366FF"/>
          </a:solidFill>
          <a:ln w="38100">
            <a:solidFill>
              <a:srgbClr val="0000CC"/>
            </a:solidFill>
            <a:miter lim="800000"/>
            <a:headEnd/>
            <a:tailEnd/>
          </a:ln>
          <a:effectLst/>
        </p:spPr>
        <p:txBody>
          <a:bodyPr wrap="none" anchor="ctr"/>
          <a:lstStyle/>
          <a:p>
            <a:pPr algn="ctr" eaLnBrk="0" hangingPunct="0">
              <a:defRPr/>
            </a:pPr>
            <a:endParaRPr lang="en-US" sz="2400">
              <a:latin typeface="Times New Roman" pitchFamily="18" charset="0"/>
            </a:endParaRPr>
          </a:p>
        </p:txBody>
      </p:sp>
      <p:sp>
        <p:nvSpPr>
          <p:cNvPr id="11267" name="Text Box 5"/>
          <p:cNvSpPr txBox="1">
            <a:spLocks noChangeArrowheads="1"/>
          </p:cNvSpPr>
          <p:nvPr/>
        </p:nvSpPr>
        <p:spPr bwMode="auto">
          <a:xfrm>
            <a:off x="323850" y="260350"/>
            <a:ext cx="8461375" cy="85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50000"/>
              </a:spcBef>
            </a:pPr>
            <a:r>
              <a:rPr lang="en-GB" altLang="en-US" sz="2400" b="1">
                <a:latin typeface="Comic Sans MS" panose="030F0702030302020204" pitchFamily="66" charset="0"/>
              </a:rPr>
              <a:t>In the 1600’s, Newton wrote in his </a:t>
            </a:r>
            <a:r>
              <a:rPr lang="en-GB" altLang="en-US" sz="2600" b="1">
                <a:solidFill>
                  <a:srgbClr val="000000"/>
                </a:solidFill>
                <a:latin typeface="Times New Roman" panose="02020603050405020304" pitchFamily="18" charset="0"/>
              </a:rPr>
              <a:t>1</a:t>
            </a:r>
            <a:r>
              <a:rPr lang="en-GB" altLang="en-US" sz="2400" b="1" baseline="30000">
                <a:latin typeface="Comic Sans MS" panose="030F0702030302020204" pitchFamily="66" charset="0"/>
              </a:rPr>
              <a:t>st</a:t>
            </a:r>
            <a:r>
              <a:rPr lang="en-GB" altLang="en-US" sz="2400" b="1">
                <a:latin typeface="Comic Sans MS" panose="030F0702030302020204" pitchFamily="66" charset="0"/>
              </a:rPr>
              <a:t> law of motion that . . .</a:t>
            </a:r>
          </a:p>
        </p:txBody>
      </p:sp>
      <p:sp>
        <p:nvSpPr>
          <p:cNvPr id="31754" name="Rectangle 10"/>
          <p:cNvSpPr>
            <a:spLocks noChangeArrowheads="1"/>
          </p:cNvSpPr>
          <p:nvPr/>
        </p:nvSpPr>
        <p:spPr bwMode="auto">
          <a:xfrm>
            <a:off x="179388" y="1111250"/>
            <a:ext cx="8820150" cy="847725"/>
          </a:xfrm>
          <a:prstGeom prst="rect">
            <a:avLst/>
          </a:prstGeom>
          <a:solidFill>
            <a:schemeClr val="accent1"/>
          </a:solidFill>
          <a:ln w="25400">
            <a:solidFill>
              <a:schemeClr val="folHlink"/>
            </a:solidFill>
            <a:miter lim="800000"/>
            <a:headEnd/>
            <a:tailEnd/>
          </a:ln>
        </p:spPr>
        <p:txBody>
          <a:bodyPr anchor="ct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2400" b="1">
                <a:solidFill>
                  <a:schemeClr val="folHlink"/>
                </a:solidFill>
                <a:latin typeface="Comic Sans MS" panose="030F0702030302020204" pitchFamily="66" charset="0"/>
              </a:rPr>
              <a:t>A body stays at rest, or continues to move with constant velocity, unless a resultant force acts on it.</a:t>
            </a:r>
          </a:p>
        </p:txBody>
      </p:sp>
      <p:sp>
        <p:nvSpPr>
          <p:cNvPr id="31755" name="Text Box 11"/>
          <p:cNvSpPr txBox="1">
            <a:spLocks noChangeArrowheads="1"/>
          </p:cNvSpPr>
          <p:nvPr/>
        </p:nvSpPr>
        <p:spPr bwMode="auto">
          <a:xfrm>
            <a:off x="1979613" y="2060575"/>
            <a:ext cx="51117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50000"/>
              </a:spcBef>
            </a:pPr>
            <a:r>
              <a:rPr lang="en-GB" altLang="en-US" sz="2400" b="1">
                <a:latin typeface="Comic Sans MS" panose="030F0702030302020204" pitchFamily="66" charset="0"/>
              </a:rPr>
              <a:t>(I’ve simplified Newton’s words)</a:t>
            </a:r>
          </a:p>
        </p:txBody>
      </p:sp>
      <p:pic>
        <p:nvPicPr>
          <p:cNvPr id="31757" name="Picture 13" descr="2156485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8588" y="1731963"/>
            <a:ext cx="1347787" cy="162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72" name="Text Box 28"/>
          <p:cNvSpPr txBox="1">
            <a:spLocks noChangeArrowheads="1"/>
          </p:cNvSpPr>
          <p:nvPr/>
        </p:nvSpPr>
        <p:spPr bwMode="auto">
          <a:xfrm>
            <a:off x="1304925" y="2565400"/>
            <a:ext cx="758825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50000"/>
              </a:spcBef>
            </a:pPr>
            <a:r>
              <a:rPr lang="en-GB" altLang="en-US" sz="2400" b="1">
                <a:latin typeface="Comic Sans MS" panose="030F0702030302020204" pitchFamily="66" charset="0"/>
              </a:rPr>
              <a:t>So, if a parcel resting on a table has no resultant force acting on it, it stays where it is. </a:t>
            </a:r>
          </a:p>
        </p:txBody>
      </p:sp>
      <p:sp>
        <p:nvSpPr>
          <p:cNvPr id="31773" name="Text Box 29"/>
          <p:cNvSpPr txBox="1">
            <a:spLocks noChangeArrowheads="1"/>
          </p:cNvSpPr>
          <p:nvPr/>
        </p:nvSpPr>
        <p:spPr bwMode="auto">
          <a:xfrm>
            <a:off x="323850" y="3416300"/>
            <a:ext cx="849630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50000"/>
              </a:spcBef>
            </a:pPr>
            <a:r>
              <a:rPr lang="en-GB" altLang="en-US" sz="2400" b="1" dirty="0">
                <a:latin typeface="Comic Sans MS" panose="030F0702030302020204" pitchFamily="66" charset="0"/>
              </a:rPr>
              <a:t>But, if you are in a moving car which brakes suddenly, you will continue at the same speed ( although the car doesn’t ). . .</a:t>
            </a:r>
          </a:p>
        </p:txBody>
      </p:sp>
      <p:sp>
        <p:nvSpPr>
          <p:cNvPr id="31778" name="Text Box 34"/>
          <p:cNvSpPr txBox="1">
            <a:spLocks noChangeArrowheads="1"/>
          </p:cNvSpPr>
          <p:nvPr/>
        </p:nvSpPr>
        <p:spPr bwMode="auto">
          <a:xfrm>
            <a:off x="323850" y="4614863"/>
            <a:ext cx="5502275" cy="118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50000"/>
              </a:spcBef>
            </a:pPr>
            <a:r>
              <a:rPr lang="en-GB" altLang="en-US" sz="2400" b="1">
                <a:latin typeface="Comic Sans MS" panose="030F0702030302020204" pitchFamily="66" charset="0"/>
              </a:rPr>
              <a:t>unless you are wearing a seat belt ( to provide the resultant force to</a:t>
            </a:r>
          </a:p>
          <a:p>
            <a:r>
              <a:rPr lang="en-GB" altLang="en-US" sz="2400" b="1">
                <a:latin typeface="Comic Sans MS" panose="030F0702030302020204" pitchFamily="66" charset="0"/>
              </a:rPr>
              <a:t>  slow you down ).</a:t>
            </a:r>
          </a:p>
        </p:txBody>
      </p:sp>
      <p:pic>
        <p:nvPicPr>
          <p:cNvPr id="31779" name="Picture 35" descr="2202560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78525" y="4167188"/>
            <a:ext cx="2894013" cy="1920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1754"/>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175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1757"/>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1772"/>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1773"/>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nodeType="clickEffect">
                                  <p:stCondLst>
                                    <p:cond delay="0"/>
                                  </p:stCondLst>
                                  <p:childTnLst>
                                    <p:set>
                                      <p:cBhvr>
                                        <p:cTn id="24" dur="1" fill="hold">
                                          <p:stCondLst>
                                            <p:cond delay="0"/>
                                          </p:stCondLst>
                                        </p:cTn>
                                        <p:tgtEl>
                                          <p:spTgt spid="31779"/>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1778"/>
                                        </p:tgtEl>
                                        <p:attrNameLst>
                                          <p:attrName>style.visibility</p:attrName>
                                        </p:attrNameLst>
                                      </p:cBhvr>
                                      <p:to>
                                        <p:strVal val="visible"/>
                                      </p:to>
                                    </p:set>
                                  </p:childTnLst>
                                </p:cTn>
                              </p:par>
                            </p:childTnLst>
                          </p:cTn>
                        </p:par>
                        <p:par>
                          <p:cTn id="29" fill="hold" nodeType="afterGroup">
                            <p:stCondLst>
                              <p:cond delay="0"/>
                            </p:stCondLst>
                            <p:childTnLst>
                              <p:par>
                                <p:cTn id="30" presetID="1" presetClass="entr" presetSubtype="0" fill="hold" grpId="0" nodeType="afterEffect">
                                  <p:stCondLst>
                                    <p:cond delay="0"/>
                                  </p:stCondLst>
                                  <p:childTnLst>
                                    <p:set>
                                      <p:cBhvr>
                                        <p:cTn id="31" dur="1" fill="hold">
                                          <p:stCondLst>
                                            <p:cond delay="0"/>
                                          </p:stCondLst>
                                        </p:cTn>
                                        <p:tgtEl>
                                          <p:spTgt spid="317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7" grpId="0" animBg="1"/>
      <p:bldP spid="31754" grpId="0" animBg="1"/>
      <p:bldP spid="31755" grpId="0"/>
      <p:bldP spid="31772" grpId="0"/>
      <p:bldP spid="31773" grpId="0"/>
      <p:bldP spid="31778" grpId="0"/>
    </p:bldLst>
  </p:timing>
</p:sld>
</file>

<file path=ppt/theme/theme1.xml><?xml version="1.0" encoding="utf-8"?>
<a:theme xmlns:a="http://schemas.openxmlformats.org/drawingml/2006/main" name="1_Capsules">
  <a:themeElements>
    <a:clrScheme name="1_Capsules 3">
      <a:dk1>
        <a:srgbClr val="000000"/>
      </a:dk1>
      <a:lt1>
        <a:srgbClr val="FFFFFF"/>
      </a:lt1>
      <a:dk2>
        <a:srgbClr val="006666"/>
      </a:dk2>
      <a:lt2>
        <a:srgbClr val="C0C0C0"/>
      </a:lt2>
      <a:accent1>
        <a:srgbClr val="FFFF66"/>
      </a:accent1>
      <a:accent2>
        <a:srgbClr val="99CC99"/>
      </a:accent2>
      <a:accent3>
        <a:srgbClr val="FFFFFF"/>
      </a:accent3>
      <a:accent4>
        <a:srgbClr val="000000"/>
      </a:accent4>
      <a:accent5>
        <a:srgbClr val="FFFFB8"/>
      </a:accent5>
      <a:accent6>
        <a:srgbClr val="8AB98A"/>
      </a:accent6>
      <a:hlink>
        <a:srgbClr val="0000FF"/>
      </a:hlink>
      <a:folHlink>
        <a:srgbClr val="FF0000"/>
      </a:folHlink>
    </a:clrScheme>
    <a:fontScheme name="1_Capsule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25400" cap="flat" cmpd="sng" algn="ctr">
          <a:solidFill>
            <a:schemeClr val="hlink"/>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bg1"/>
        </a:solidFill>
        <a:ln w="25400" cap="flat" cmpd="sng" algn="ctr">
          <a:solidFill>
            <a:schemeClr val="hlink"/>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1_Capsules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clrMap bg1="lt1" tx1="dk1" bg2="lt2" tx2="dk2" accent1="accent1" accent2="accent2" accent3="accent3" accent4="accent4" accent5="accent5" accent6="accent6" hlink="hlink" folHlink="folHlink"/>
    </a:extraClrScheme>
    <a:extraClrScheme>
      <a:clrScheme name="1_Capsules 2">
        <a:dk1>
          <a:srgbClr val="000000"/>
        </a:dk1>
        <a:lt1>
          <a:srgbClr val="FFFFFF"/>
        </a:lt1>
        <a:dk2>
          <a:srgbClr val="006666"/>
        </a:dk2>
        <a:lt2>
          <a:srgbClr val="C0C0C0"/>
        </a:lt2>
        <a:accent1>
          <a:srgbClr val="33CCCC"/>
        </a:accent1>
        <a:accent2>
          <a:srgbClr val="99CC99"/>
        </a:accent2>
        <a:accent3>
          <a:srgbClr val="FFFFFF"/>
        </a:accent3>
        <a:accent4>
          <a:srgbClr val="000000"/>
        </a:accent4>
        <a:accent5>
          <a:srgbClr val="ADE2E2"/>
        </a:accent5>
        <a:accent6>
          <a:srgbClr val="8AB98A"/>
        </a:accent6>
        <a:hlink>
          <a:srgbClr val="0000FF"/>
        </a:hlink>
        <a:folHlink>
          <a:srgbClr val="FF0000"/>
        </a:folHlink>
      </a:clrScheme>
      <a:clrMap bg1="lt1" tx1="dk1" bg2="lt2" tx2="dk2" accent1="accent1" accent2="accent2" accent3="accent3" accent4="accent4" accent5="accent5" accent6="accent6" hlink="hlink" folHlink="folHlink"/>
    </a:extraClrScheme>
    <a:extraClrScheme>
      <a:clrScheme name="1_Capsules 3">
        <a:dk1>
          <a:srgbClr val="000000"/>
        </a:dk1>
        <a:lt1>
          <a:srgbClr val="FFFFFF"/>
        </a:lt1>
        <a:dk2>
          <a:srgbClr val="006666"/>
        </a:dk2>
        <a:lt2>
          <a:srgbClr val="C0C0C0"/>
        </a:lt2>
        <a:accent1>
          <a:srgbClr val="FFFF66"/>
        </a:accent1>
        <a:accent2>
          <a:srgbClr val="99CC99"/>
        </a:accent2>
        <a:accent3>
          <a:srgbClr val="FFFFFF"/>
        </a:accent3>
        <a:accent4>
          <a:srgbClr val="000000"/>
        </a:accent4>
        <a:accent5>
          <a:srgbClr val="FFFFB8"/>
        </a:accent5>
        <a:accent6>
          <a:srgbClr val="8AB98A"/>
        </a:accent6>
        <a:hlink>
          <a:srgbClr val="0000FF"/>
        </a:hlink>
        <a:folHlink>
          <a:srgbClr val="FF00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3_Capsules">
  <a:themeElements>
    <a:clrScheme name="3_Capsules 3">
      <a:dk1>
        <a:srgbClr val="000000"/>
      </a:dk1>
      <a:lt1>
        <a:srgbClr val="FFFFFF"/>
      </a:lt1>
      <a:dk2>
        <a:srgbClr val="006666"/>
      </a:dk2>
      <a:lt2>
        <a:srgbClr val="FFFF99"/>
      </a:lt2>
      <a:accent1>
        <a:srgbClr val="FFFF99"/>
      </a:accent1>
      <a:accent2>
        <a:srgbClr val="0000FF"/>
      </a:accent2>
      <a:accent3>
        <a:srgbClr val="FFFFFF"/>
      </a:accent3>
      <a:accent4>
        <a:srgbClr val="000000"/>
      </a:accent4>
      <a:accent5>
        <a:srgbClr val="FFFFCA"/>
      </a:accent5>
      <a:accent6>
        <a:srgbClr val="0000E7"/>
      </a:accent6>
      <a:hlink>
        <a:srgbClr val="0000FF"/>
      </a:hlink>
      <a:folHlink>
        <a:srgbClr val="FF0000"/>
      </a:folHlink>
    </a:clrScheme>
    <a:fontScheme name="3_Capsule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25400" cap="flat" cmpd="sng" algn="ctr">
          <a:solidFill>
            <a:schemeClr val="hlink"/>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bg1"/>
        </a:solidFill>
        <a:ln w="25400" cap="flat" cmpd="sng" algn="ctr">
          <a:solidFill>
            <a:schemeClr val="hlink"/>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3_Capsules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clrMap bg1="lt1" tx1="dk1" bg2="lt2" tx2="dk2" accent1="accent1" accent2="accent2" accent3="accent3" accent4="accent4" accent5="accent5" accent6="accent6" hlink="hlink" folHlink="folHlink"/>
    </a:extraClrScheme>
    <a:extraClrScheme>
      <a:clrScheme name="3_Capsules 2">
        <a:dk1>
          <a:srgbClr val="000000"/>
        </a:dk1>
        <a:lt1>
          <a:srgbClr val="FFFFFF"/>
        </a:lt1>
        <a:dk2>
          <a:srgbClr val="006666"/>
        </a:dk2>
        <a:lt2>
          <a:srgbClr val="666699"/>
        </a:lt2>
        <a:accent1>
          <a:srgbClr val="FFFF99"/>
        </a:accent1>
        <a:accent2>
          <a:srgbClr val="0000FF"/>
        </a:accent2>
        <a:accent3>
          <a:srgbClr val="FFFFFF"/>
        </a:accent3>
        <a:accent4>
          <a:srgbClr val="000000"/>
        </a:accent4>
        <a:accent5>
          <a:srgbClr val="FFFFCA"/>
        </a:accent5>
        <a:accent6>
          <a:srgbClr val="0000E7"/>
        </a:accent6>
        <a:hlink>
          <a:srgbClr val="0000FF"/>
        </a:hlink>
        <a:folHlink>
          <a:srgbClr val="FF0000"/>
        </a:folHlink>
      </a:clrScheme>
      <a:clrMap bg1="lt1" tx1="dk1" bg2="lt2" tx2="dk2" accent1="accent1" accent2="accent2" accent3="accent3" accent4="accent4" accent5="accent5" accent6="accent6" hlink="hlink" folHlink="folHlink"/>
    </a:extraClrScheme>
    <a:extraClrScheme>
      <a:clrScheme name="3_Capsules 3">
        <a:dk1>
          <a:srgbClr val="000000"/>
        </a:dk1>
        <a:lt1>
          <a:srgbClr val="FFFFFF"/>
        </a:lt1>
        <a:dk2>
          <a:srgbClr val="006666"/>
        </a:dk2>
        <a:lt2>
          <a:srgbClr val="FFFF99"/>
        </a:lt2>
        <a:accent1>
          <a:srgbClr val="FFFF99"/>
        </a:accent1>
        <a:accent2>
          <a:srgbClr val="0000FF"/>
        </a:accent2>
        <a:accent3>
          <a:srgbClr val="FFFFFF"/>
        </a:accent3>
        <a:accent4>
          <a:srgbClr val="000000"/>
        </a:accent4>
        <a:accent5>
          <a:srgbClr val="FFFFCA"/>
        </a:accent5>
        <a:accent6>
          <a:srgbClr val="0000E7"/>
        </a:accent6>
        <a:hlink>
          <a:srgbClr val="0000FF"/>
        </a:hlink>
        <a:folHlink>
          <a:srgbClr val="FF00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25400" cap="flat" cmpd="sng" algn="ctr">
          <a:solidFill>
            <a:schemeClr val="hlink"/>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bg1"/>
        </a:solidFill>
        <a:ln w="25400" cap="flat" cmpd="sng" algn="ctr">
          <a:solidFill>
            <a:schemeClr val="hlink"/>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1295</TotalTime>
  <Words>2010</Words>
  <Application>Microsoft Office PowerPoint</Application>
  <PresentationFormat>On-screen Show (4:3)</PresentationFormat>
  <Paragraphs>247</Paragraphs>
  <Slides>28</Slides>
  <Notes>13</Notes>
  <HiddenSlides>0</HiddenSlides>
  <MMClips>0</MMClips>
  <ScaleCrop>false</ScaleCrop>
  <HeadingPairs>
    <vt:vector size="6" baseType="variant">
      <vt:variant>
        <vt:lpstr>Fonts Used</vt:lpstr>
      </vt:variant>
      <vt:variant>
        <vt:i4>6</vt:i4>
      </vt:variant>
      <vt:variant>
        <vt:lpstr>Theme</vt:lpstr>
      </vt:variant>
      <vt:variant>
        <vt:i4>3</vt:i4>
      </vt:variant>
      <vt:variant>
        <vt:lpstr>Slide Titles</vt:lpstr>
      </vt:variant>
      <vt:variant>
        <vt:i4>28</vt:i4>
      </vt:variant>
    </vt:vector>
  </HeadingPairs>
  <TitlesOfParts>
    <vt:vector size="37" baseType="lpstr">
      <vt:lpstr>Comic Sans MS</vt:lpstr>
      <vt:lpstr>Times New Roman</vt:lpstr>
      <vt:lpstr>Calibri</vt:lpstr>
      <vt:lpstr>Symbol</vt:lpstr>
      <vt:lpstr>Wingdings</vt:lpstr>
      <vt:lpstr>Arial</vt:lpstr>
      <vt:lpstr>1_Capsules</vt:lpstr>
      <vt:lpstr>3_Capsules</vt:lpstr>
      <vt:lpstr>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Christine Crisp</dc:creator>
  <cp:lastModifiedBy>Christine Crisp</cp:lastModifiedBy>
  <cp:revision>94</cp:revision>
  <dcterms:created xsi:type="dcterms:W3CDTF">2007-10-03T13:46:11Z</dcterms:created>
  <dcterms:modified xsi:type="dcterms:W3CDTF">2017-05-08T16:11:08Z</dcterms:modified>
</cp:coreProperties>
</file>